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1"/>
  </p:notesMasterIdLst>
  <p:sldIdLst>
    <p:sldId id="256" r:id="rId3"/>
    <p:sldId id="305" r:id="rId4"/>
    <p:sldId id="307" r:id="rId5"/>
    <p:sldId id="2165" r:id="rId6"/>
    <p:sldId id="257" r:id="rId7"/>
    <p:sldId id="258" r:id="rId8"/>
    <p:sldId id="273" r:id="rId9"/>
    <p:sldId id="2161" r:id="rId10"/>
    <p:sldId id="262" r:id="rId11"/>
    <p:sldId id="2162" r:id="rId12"/>
    <p:sldId id="276" r:id="rId13"/>
    <p:sldId id="2159" r:id="rId14"/>
    <p:sldId id="277" r:id="rId15"/>
    <p:sldId id="2163" r:id="rId16"/>
    <p:sldId id="2164" r:id="rId17"/>
    <p:sldId id="2193" r:id="rId18"/>
    <p:sldId id="267" r:id="rId19"/>
    <p:sldId id="272" r:id="rId20"/>
    <p:sldId id="2166" r:id="rId21"/>
    <p:sldId id="280" r:id="rId22"/>
    <p:sldId id="2167" r:id="rId23"/>
    <p:sldId id="281" r:id="rId24"/>
    <p:sldId id="2168" r:id="rId25"/>
    <p:sldId id="282" r:id="rId26"/>
    <p:sldId id="2169" r:id="rId27"/>
    <p:sldId id="283" r:id="rId28"/>
    <p:sldId id="2170" r:id="rId29"/>
    <p:sldId id="279" r:id="rId30"/>
    <p:sldId id="2201" r:id="rId31"/>
    <p:sldId id="284" r:id="rId32"/>
    <p:sldId id="2171" r:id="rId33"/>
    <p:sldId id="291" r:id="rId34"/>
    <p:sldId id="2172" r:id="rId35"/>
    <p:sldId id="293" r:id="rId36"/>
    <p:sldId id="2173" r:id="rId37"/>
    <p:sldId id="297" r:id="rId38"/>
    <p:sldId id="2174" r:id="rId39"/>
    <p:sldId id="296" r:id="rId40"/>
    <p:sldId id="2175" r:id="rId41"/>
    <p:sldId id="295" r:id="rId42"/>
    <p:sldId id="2176" r:id="rId43"/>
    <p:sldId id="285" r:id="rId44"/>
    <p:sldId id="2177" r:id="rId45"/>
    <p:sldId id="294" r:id="rId46"/>
    <p:sldId id="2178" r:id="rId47"/>
    <p:sldId id="298" r:id="rId48"/>
    <p:sldId id="2179" r:id="rId49"/>
    <p:sldId id="301" r:id="rId50"/>
    <p:sldId id="2180" r:id="rId51"/>
    <p:sldId id="302" r:id="rId52"/>
    <p:sldId id="2181" r:id="rId53"/>
    <p:sldId id="303" r:id="rId54"/>
    <p:sldId id="2182" r:id="rId55"/>
    <p:sldId id="300" r:id="rId56"/>
    <p:sldId id="2189" r:id="rId57"/>
    <p:sldId id="304" r:id="rId58"/>
    <p:sldId id="2190" r:id="rId59"/>
    <p:sldId id="292" r:id="rId60"/>
    <p:sldId id="2191" r:id="rId61"/>
    <p:sldId id="299" r:id="rId62"/>
    <p:sldId id="2192" r:id="rId63"/>
    <p:sldId id="2194" r:id="rId64"/>
    <p:sldId id="2157" r:id="rId65"/>
    <p:sldId id="286" r:id="rId66"/>
    <p:sldId id="2195" r:id="rId67"/>
    <p:sldId id="2147" r:id="rId68"/>
    <p:sldId id="2196" r:id="rId69"/>
    <p:sldId id="2154" r:id="rId70"/>
    <p:sldId id="2197" r:id="rId71"/>
    <p:sldId id="2148" r:id="rId72"/>
    <p:sldId id="2198" r:id="rId73"/>
    <p:sldId id="2160" r:id="rId74"/>
    <p:sldId id="2199" r:id="rId75"/>
    <p:sldId id="2149" r:id="rId76"/>
    <p:sldId id="2200" r:id="rId77"/>
    <p:sldId id="2155" r:id="rId78"/>
    <p:sldId id="2188" r:id="rId79"/>
    <p:sldId id="2153" r:id="rId80"/>
    <p:sldId id="2187" r:id="rId81"/>
    <p:sldId id="287" r:id="rId82"/>
    <p:sldId id="2186" r:id="rId83"/>
    <p:sldId id="288" r:id="rId84"/>
    <p:sldId id="2185" r:id="rId85"/>
    <p:sldId id="289" r:id="rId86"/>
    <p:sldId id="2184" r:id="rId87"/>
    <p:sldId id="290" r:id="rId88"/>
    <p:sldId id="2183" r:id="rId89"/>
    <p:sldId id="308"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Marie Glasby | Changing Our Lives" initials="AMG|COL" lastIdx="4" clrIdx="0">
    <p:extLst>
      <p:ext uri="{19B8F6BF-5375-455C-9EA6-DF929625EA0E}">
        <p15:presenceInfo xmlns:p15="http://schemas.microsoft.com/office/powerpoint/2012/main" userId="Anne Marie Glasby | Changing Our Liv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986"/>
    <a:srgbClr val="FF0000"/>
    <a:srgbClr val="2D92A7"/>
    <a:srgbClr val="862275"/>
    <a:srgbClr val="68CADC"/>
    <a:srgbClr val="2D92A8"/>
    <a:srgbClr val="70C057"/>
    <a:srgbClr val="FEC346"/>
    <a:srgbClr val="2E91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CBC65-57F3-4589-8BF5-8AC3E4AEEEF6}" v="155" dt="2020-11-24T12:02:42.097"/>
    <p1510:client id="{8047BD61-57B7-4E07-9CAD-F3D7D0535741}" v="278" dt="2020-11-26T12:23:48.777"/>
    <p1510:client id="{849253C1-0F7C-5C08-7432-A546535C04D3}" v="521" dt="2020-12-21T10:43:28.454"/>
    <p1510:client id="{C2F30CA2-D578-D57A-1859-332D546C504B}" v="1835" dt="2020-12-21T11:35:44.660"/>
    <p1510:client id="{D1CDB8B1-CD41-C26D-08BC-BE4BACF0A8AA}" v="20" dt="2020-12-21T12:46:09.488"/>
    <p1510:client id="{F4745DBF-5B05-4180-8C23-FE4E3C2F7A87}" v="2158" dt="2020-11-26T10:07:50.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2" autoAdjust="0"/>
    <p:restoredTop sz="94660"/>
  </p:normalViewPr>
  <p:slideViewPr>
    <p:cSldViewPr snapToGrid="0">
      <p:cViewPr varScale="1">
        <p:scale>
          <a:sx n="91" d="100"/>
          <a:sy n="91" d="100"/>
        </p:scale>
        <p:origin x="126" y="90"/>
      </p:cViewPr>
      <p:guideLst>
        <p:guide orient="horz" pos="2160"/>
        <p:guide pos="3840"/>
      </p:guideLst>
    </p:cSldViewPr>
  </p:slideViewPr>
  <p:notesTextViewPr>
    <p:cViewPr>
      <p:scale>
        <a:sx n="1" d="1"/>
        <a:sy n="1" d="1"/>
      </p:scale>
      <p:origin x="0" y="0"/>
    </p:cViewPr>
  </p:notesTextViewPr>
  <p:sorterViewPr>
    <p:cViewPr>
      <p:scale>
        <a:sx n="170" d="100"/>
        <a:sy n="170" d="100"/>
      </p:scale>
      <p:origin x="0" y="-364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24FD7-CE4C-4D2A-8F97-C51B9A0DA78C}" type="datetimeFigureOut">
              <a:rPr lang="en-GB" smtClean="0"/>
              <a:t>30/03/2021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ABCF2-EED7-4D83-A4F7-EBD63CDAECFE}" type="slidenum">
              <a:rPr lang="en-GB" smtClean="0"/>
              <a:t>‹#›</a:t>
            </a:fld>
            <a:endParaRPr lang="en-GB"/>
          </a:p>
        </p:txBody>
      </p:sp>
    </p:spTree>
    <p:extLst>
      <p:ext uri="{BB962C8B-B14F-4D97-AF65-F5344CB8AC3E}">
        <p14:creationId xmlns:p14="http://schemas.microsoft.com/office/powerpoint/2010/main" val="200078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B507EF-5D27-48AC-A0A1-E04F3E2D620F}"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43A71-787F-4DB0-AFAE-BA2AB3E5CAFA}" type="slidenum">
              <a:rPr lang="en-GB" smtClean="0"/>
              <a:t>‹#›</a:t>
            </a:fld>
            <a:endParaRPr lang="en-GB"/>
          </a:p>
        </p:txBody>
      </p:sp>
    </p:spTree>
    <p:extLst>
      <p:ext uri="{BB962C8B-B14F-4D97-AF65-F5344CB8AC3E}">
        <p14:creationId xmlns:p14="http://schemas.microsoft.com/office/powerpoint/2010/main" val="24877771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B507EF-5D27-48AC-A0A1-E04F3E2D620F}"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43A71-787F-4DB0-AFAE-BA2AB3E5CAFA}" type="slidenum">
              <a:rPr lang="en-GB" smtClean="0"/>
              <a:t>‹#›</a:t>
            </a:fld>
            <a:endParaRPr lang="en-GB"/>
          </a:p>
        </p:txBody>
      </p:sp>
    </p:spTree>
    <p:extLst>
      <p:ext uri="{BB962C8B-B14F-4D97-AF65-F5344CB8AC3E}">
        <p14:creationId xmlns:p14="http://schemas.microsoft.com/office/powerpoint/2010/main" val="212360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B507EF-5D27-48AC-A0A1-E04F3E2D620F}"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43A71-787F-4DB0-AFAE-BA2AB3E5CAFA}" type="slidenum">
              <a:rPr lang="en-GB" smtClean="0"/>
              <a:t>‹#›</a:t>
            </a:fld>
            <a:endParaRPr lang="en-GB"/>
          </a:p>
        </p:txBody>
      </p:sp>
    </p:spTree>
    <p:extLst>
      <p:ext uri="{BB962C8B-B14F-4D97-AF65-F5344CB8AC3E}">
        <p14:creationId xmlns:p14="http://schemas.microsoft.com/office/powerpoint/2010/main" val="10535914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915D1E-7B18-440F-993C-ADFFDC0A3836}"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C54D9B-DEBE-456F-B962-AD49C3A741D5}" type="slidenum">
              <a:rPr lang="en-GB" smtClean="0"/>
              <a:t>‹#›</a:t>
            </a:fld>
            <a:endParaRPr lang="en-GB"/>
          </a:p>
        </p:txBody>
      </p:sp>
    </p:spTree>
    <p:extLst>
      <p:ext uri="{BB962C8B-B14F-4D97-AF65-F5344CB8AC3E}">
        <p14:creationId xmlns:p14="http://schemas.microsoft.com/office/powerpoint/2010/main" val="2016463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915D1E-7B18-440F-993C-ADFFDC0A3836}"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C54D9B-DEBE-456F-B962-AD49C3A741D5}" type="slidenum">
              <a:rPr lang="en-GB" smtClean="0"/>
              <a:t>‹#›</a:t>
            </a:fld>
            <a:endParaRPr lang="en-GB"/>
          </a:p>
        </p:txBody>
      </p:sp>
    </p:spTree>
    <p:extLst>
      <p:ext uri="{BB962C8B-B14F-4D97-AF65-F5344CB8AC3E}">
        <p14:creationId xmlns:p14="http://schemas.microsoft.com/office/powerpoint/2010/main" val="320546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915D1E-7B18-440F-993C-ADFFDC0A3836}"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C54D9B-DEBE-456F-B962-AD49C3A741D5}" type="slidenum">
              <a:rPr lang="en-GB" smtClean="0"/>
              <a:t>‹#›</a:t>
            </a:fld>
            <a:endParaRPr lang="en-GB"/>
          </a:p>
        </p:txBody>
      </p:sp>
    </p:spTree>
    <p:extLst>
      <p:ext uri="{BB962C8B-B14F-4D97-AF65-F5344CB8AC3E}">
        <p14:creationId xmlns:p14="http://schemas.microsoft.com/office/powerpoint/2010/main" val="270052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915D1E-7B18-440F-993C-ADFFDC0A3836}" type="datetimeFigureOut">
              <a:rPr lang="en-GB" smtClean="0"/>
              <a:t>30/03/2021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C54D9B-DEBE-456F-B962-AD49C3A741D5}" type="slidenum">
              <a:rPr lang="en-GB" smtClean="0"/>
              <a:t>‹#›</a:t>
            </a:fld>
            <a:endParaRPr lang="en-GB"/>
          </a:p>
        </p:txBody>
      </p:sp>
    </p:spTree>
    <p:extLst>
      <p:ext uri="{BB962C8B-B14F-4D97-AF65-F5344CB8AC3E}">
        <p14:creationId xmlns:p14="http://schemas.microsoft.com/office/powerpoint/2010/main" val="4230668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915D1E-7B18-440F-993C-ADFFDC0A3836}" type="datetimeFigureOut">
              <a:rPr lang="en-GB" smtClean="0"/>
              <a:t>30/03/2021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C54D9B-DEBE-456F-B962-AD49C3A741D5}" type="slidenum">
              <a:rPr lang="en-GB" smtClean="0"/>
              <a:t>‹#›</a:t>
            </a:fld>
            <a:endParaRPr lang="en-GB"/>
          </a:p>
        </p:txBody>
      </p:sp>
    </p:spTree>
    <p:extLst>
      <p:ext uri="{BB962C8B-B14F-4D97-AF65-F5344CB8AC3E}">
        <p14:creationId xmlns:p14="http://schemas.microsoft.com/office/powerpoint/2010/main" val="1146397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915D1E-7B18-440F-993C-ADFFDC0A3836}" type="datetimeFigureOut">
              <a:rPr lang="en-GB" smtClean="0"/>
              <a:t>30/03/2021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C54D9B-DEBE-456F-B962-AD49C3A741D5}" type="slidenum">
              <a:rPr lang="en-GB" smtClean="0"/>
              <a:t>‹#›</a:t>
            </a:fld>
            <a:endParaRPr lang="en-GB"/>
          </a:p>
        </p:txBody>
      </p:sp>
    </p:spTree>
    <p:extLst>
      <p:ext uri="{BB962C8B-B14F-4D97-AF65-F5344CB8AC3E}">
        <p14:creationId xmlns:p14="http://schemas.microsoft.com/office/powerpoint/2010/main" val="34563094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15D1E-7B18-440F-993C-ADFFDC0A3836}" type="datetimeFigureOut">
              <a:rPr lang="en-GB" smtClean="0"/>
              <a:t>30/03/2021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C54D9B-DEBE-456F-B962-AD49C3A741D5}" type="slidenum">
              <a:rPr lang="en-GB" smtClean="0"/>
              <a:t>‹#›</a:t>
            </a:fld>
            <a:endParaRPr lang="en-GB"/>
          </a:p>
        </p:txBody>
      </p:sp>
    </p:spTree>
    <p:extLst>
      <p:ext uri="{BB962C8B-B14F-4D97-AF65-F5344CB8AC3E}">
        <p14:creationId xmlns:p14="http://schemas.microsoft.com/office/powerpoint/2010/main" val="184771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915D1E-7B18-440F-993C-ADFFDC0A3836}" type="datetimeFigureOut">
              <a:rPr lang="en-GB" smtClean="0"/>
              <a:t>30/03/2021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C54D9B-DEBE-456F-B962-AD49C3A741D5}" type="slidenum">
              <a:rPr lang="en-GB" smtClean="0"/>
              <a:t>‹#›</a:t>
            </a:fld>
            <a:endParaRPr lang="en-GB"/>
          </a:p>
        </p:txBody>
      </p:sp>
    </p:spTree>
    <p:extLst>
      <p:ext uri="{BB962C8B-B14F-4D97-AF65-F5344CB8AC3E}">
        <p14:creationId xmlns:p14="http://schemas.microsoft.com/office/powerpoint/2010/main" val="181485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3" name="Content Placeholder 2"/>
          <p:cNvSpPr>
            <a:spLocks noGrp="1"/>
          </p:cNvSpPr>
          <p:nvPr>
            <p:ph idx="1"/>
          </p:nvPr>
        </p:nvSpPr>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smtClean="0"/>
          </a:p>
        </p:txBody>
      </p:sp>
      <p:sp>
        <p:nvSpPr>
          <p:cNvPr id="4" name="Date Placeholder 3"/>
          <p:cNvSpPr>
            <a:spLocks noGrp="1"/>
          </p:cNvSpPr>
          <p:nvPr>
            <p:ph type="dt" sz="half" idx="10"/>
          </p:nvPr>
        </p:nvSpPr>
        <p:spPr/>
        <p:txBody>
          <a:bodyPr/>
          <a:lstStyle/>
          <a:p>
            <a:fld id="{2AB507EF-5D27-48AC-A0A1-E04F3E2D620F}"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43A71-787F-4DB0-AFAE-BA2AB3E5CAFA}" type="slidenum">
              <a:rPr lang="en-GB" smtClean="0"/>
              <a:t>‹#›</a:t>
            </a:fld>
            <a:endParaRPr lang="en-GB"/>
          </a:p>
        </p:txBody>
      </p:sp>
    </p:spTree>
    <p:extLst>
      <p:ext uri="{BB962C8B-B14F-4D97-AF65-F5344CB8AC3E}">
        <p14:creationId xmlns:p14="http://schemas.microsoft.com/office/powerpoint/2010/main" val="7458740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915D1E-7B18-440F-993C-ADFFDC0A3836}" type="datetimeFigureOut">
              <a:rPr lang="en-GB" smtClean="0"/>
              <a:t>30/03/2021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C54D9B-DEBE-456F-B962-AD49C3A741D5}" type="slidenum">
              <a:rPr lang="en-GB" smtClean="0"/>
              <a:t>‹#›</a:t>
            </a:fld>
            <a:endParaRPr lang="en-GB"/>
          </a:p>
        </p:txBody>
      </p:sp>
    </p:spTree>
    <p:extLst>
      <p:ext uri="{BB962C8B-B14F-4D97-AF65-F5344CB8AC3E}">
        <p14:creationId xmlns:p14="http://schemas.microsoft.com/office/powerpoint/2010/main" val="3014261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915D1E-7B18-440F-993C-ADFFDC0A3836}"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C54D9B-DEBE-456F-B962-AD49C3A741D5}" type="slidenum">
              <a:rPr lang="en-GB" smtClean="0"/>
              <a:t>‹#›</a:t>
            </a:fld>
            <a:endParaRPr lang="en-GB"/>
          </a:p>
        </p:txBody>
      </p:sp>
    </p:spTree>
    <p:extLst>
      <p:ext uri="{BB962C8B-B14F-4D97-AF65-F5344CB8AC3E}">
        <p14:creationId xmlns:p14="http://schemas.microsoft.com/office/powerpoint/2010/main" val="1649255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915D1E-7B18-440F-993C-ADFFDC0A3836}"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C54D9B-DEBE-456F-B962-AD49C3A741D5}" type="slidenum">
              <a:rPr lang="en-GB" smtClean="0"/>
              <a:t>‹#›</a:t>
            </a:fld>
            <a:endParaRPr lang="en-GB"/>
          </a:p>
        </p:txBody>
      </p:sp>
    </p:spTree>
    <p:extLst>
      <p:ext uri="{BB962C8B-B14F-4D97-AF65-F5344CB8AC3E}">
        <p14:creationId xmlns:p14="http://schemas.microsoft.com/office/powerpoint/2010/main" val="239189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a:t>
            </a:r>
            <a:r>
              <a:rPr lang="en-US" dirty="0"/>
              <a:t>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4" name="Date Placeholder 3"/>
          <p:cNvSpPr>
            <a:spLocks noGrp="1"/>
          </p:cNvSpPr>
          <p:nvPr>
            <p:ph type="dt" sz="half" idx="10"/>
          </p:nvPr>
        </p:nvSpPr>
        <p:spPr/>
        <p:txBody>
          <a:bodyPr/>
          <a:lstStyle/>
          <a:p>
            <a:fld id="{2AB507EF-5D27-48AC-A0A1-E04F3E2D620F}"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43A71-787F-4DB0-AFAE-BA2AB3E5CAFA}" type="slidenum">
              <a:rPr lang="en-GB" smtClean="0"/>
              <a:t>‹#›</a:t>
            </a:fld>
            <a:endParaRPr lang="en-GB"/>
          </a:p>
        </p:txBody>
      </p:sp>
    </p:spTree>
    <p:extLst>
      <p:ext uri="{BB962C8B-B14F-4D97-AF65-F5344CB8AC3E}">
        <p14:creationId xmlns:p14="http://schemas.microsoft.com/office/powerpoint/2010/main" val="33555128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B507EF-5D27-48AC-A0A1-E04F3E2D620F}" type="datetimeFigureOut">
              <a:rPr lang="en-GB" smtClean="0"/>
              <a:t>30/03/2021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443A71-787F-4DB0-AFAE-BA2AB3E5CAFA}" type="slidenum">
              <a:rPr lang="en-GB" smtClean="0"/>
              <a:t>‹#›</a:t>
            </a:fld>
            <a:endParaRPr lang="en-GB"/>
          </a:p>
        </p:txBody>
      </p:sp>
    </p:spTree>
    <p:extLst>
      <p:ext uri="{BB962C8B-B14F-4D97-AF65-F5344CB8AC3E}">
        <p14:creationId xmlns:p14="http://schemas.microsoft.com/office/powerpoint/2010/main" val="106284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B507EF-5D27-48AC-A0A1-E04F3E2D620F}" type="datetimeFigureOut">
              <a:rPr lang="en-GB" smtClean="0"/>
              <a:t>30/03/2021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443A71-787F-4DB0-AFAE-BA2AB3E5CAFA}" type="slidenum">
              <a:rPr lang="en-GB" smtClean="0"/>
              <a:t>‹#›</a:t>
            </a:fld>
            <a:endParaRPr lang="en-GB"/>
          </a:p>
        </p:txBody>
      </p:sp>
    </p:spTree>
    <p:extLst>
      <p:ext uri="{BB962C8B-B14F-4D97-AF65-F5344CB8AC3E}">
        <p14:creationId xmlns:p14="http://schemas.microsoft.com/office/powerpoint/2010/main" val="264323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endParaRPr lang="en-US" dirty="0"/>
          </a:p>
        </p:txBody>
      </p:sp>
      <p:sp>
        <p:nvSpPr>
          <p:cNvPr id="3" name="Date Placeholder 2"/>
          <p:cNvSpPr>
            <a:spLocks noGrp="1"/>
          </p:cNvSpPr>
          <p:nvPr>
            <p:ph type="dt" sz="half" idx="10"/>
          </p:nvPr>
        </p:nvSpPr>
        <p:spPr/>
        <p:txBody>
          <a:bodyPr/>
          <a:lstStyle/>
          <a:p>
            <a:fld id="{2AB507EF-5D27-48AC-A0A1-E04F3E2D620F}" type="datetimeFigureOut">
              <a:rPr lang="en-GB" smtClean="0"/>
              <a:t>30/03/2021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443A71-787F-4DB0-AFAE-BA2AB3E5CAFA}" type="slidenum">
              <a:rPr lang="en-GB" smtClean="0"/>
              <a:t>‹#›</a:t>
            </a:fld>
            <a:endParaRPr lang="en-GB"/>
          </a:p>
        </p:txBody>
      </p:sp>
      <p:sp>
        <p:nvSpPr>
          <p:cNvPr id="6" name="TextBox 5"/>
          <p:cNvSpPr txBox="1"/>
          <p:nvPr userDrawn="1"/>
        </p:nvSpPr>
        <p:spPr>
          <a:xfrm>
            <a:off x="734291" y="1690688"/>
            <a:ext cx="10515600"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endParaRPr lang="en-GB" dirty="0"/>
          </a:p>
        </p:txBody>
      </p:sp>
    </p:spTree>
    <p:extLst>
      <p:ext uri="{BB962C8B-B14F-4D97-AF65-F5344CB8AC3E}">
        <p14:creationId xmlns:p14="http://schemas.microsoft.com/office/powerpoint/2010/main" val="22904316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507EF-5D27-48AC-A0A1-E04F3E2D620F}" type="datetimeFigureOut">
              <a:rPr lang="en-GB" smtClean="0"/>
              <a:t>30/03/2021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443A71-787F-4DB0-AFAE-BA2AB3E5CAFA}" type="slidenum">
              <a:rPr lang="en-GB" smtClean="0"/>
              <a:t>‹#›</a:t>
            </a:fld>
            <a:endParaRPr lang="en-GB"/>
          </a:p>
        </p:txBody>
      </p:sp>
      <p:sp>
        <p:nvSpPr>
          <p:cNvPr id="5" name="Rectangle 4"/>
          <p:cNvSpPr/>
          <p:nvPr userDrawn="1"/>
        </p:nvSpPr>
        <p:spPr>
          <a:xfrm>
            <a:off x="446809" y="415636"/>
            <a:ext cx="10906991" cy="55707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atin typeface="+mj-lt"/>
              </a:rPr>
              <a:t>DISCLAIMER</a:t>
            </a:r>
            <a:endParaRPr lang="en-US" sz="36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This passport is the property of the person named on the front and their family.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The passport is just one tool that can be used to share information about the person and their 24 hour postural care plan developed by those who know the person well.</a:t>
            </a:r>
            <a:br>
              <a:rPr lang="en-US" sz="2400" dirty="0" smtClean="0"/>
            </a:br>
            <a:r>
              <a:rPr lang="en-US" sz="2400" dirty="0" smtClean="0"/>
              <a:t>Changing Our Lives has a lot of experience in passports and in working with families.  We are </a:t>
            </a:r>
            <a:r>
              <a:rPr lang="en-US" sz="2400" b="1" dirty="0" smtClean="0"/>
              <a:t>not</a:t>
            </a:r>
            <a:r>
              <a:rPr lang="en-US" sz="2400" dirty="0" smtClean="0"/>
              <a:t> clinicians or experts in postural care. The postural</a:t>
            </a:r>
            <a:r>
              <a:rPr lang="en-US" sz="2400" baseline="0" dirty="0" smtClean="0"/>
              <a:t> care section of the passport and the films that accompany it have been created by Sarah Clayton and Sharon Sutherland, experts in the field of postural care and independent of Changing Our Lives.  </a:t>
            </a:r>
            <a:r>
              <a:rPr lang="en-US" sz="2400" baseline="0" smtClean="0"/>
              <a:t>The </a:t>
            </a:r>
            <a:r>
              <a:rPr lang="en-US" sz="2400" smtClean="0"/>
              <a:t>suggestions </a:t>
            </a:r>
            <a:r>
              <a:rPr lang="en-US" sz="2400" dirty="0" smtClean="0"/>
              <a:t>contained in the template and the accompanying films are general and meant to be used to support families to think about how they can share the person’s postural care plan.  The suggestions should not replace aspects of a person’s postural care plan developed with therapists. </a:t>
            </a:r>
          </a:p>
        </p:txBody>
      </p:sp>
    </p:spTree>
    <p:extLst>
      <p:ext uri="{BB962C8B-B14F-4D97-AF65-F5344CB8AC3E}">
        <p14:creationId xmlns:p14="http://schemas.microsoft.com/office/powerpoint/2010/main" val="9510775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B507EF-5D27-48AC-A0A1-E04F3E2D620F}" type="datetimeFigureOut">
              <a:rPr lang="en-GB" smtClean="0"/>
              <a:t>30/03/2021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443A71-787F-4DB0-AFAE-BA2AB3E5CAFA}" type="slidenum">
              <a:rPr lang="en-GB" smtClean="0"/>
              <a:t>‹#›</a:t>
            </a:fld>
            <a:endParaRPr lang="en-GB"/>
          </a:p>
        </p:txBody>
      </p:sp>
    </p:spTree>
    <p:extLst>
      <p:ext uri="{BB962C8B-B14F-4D97-AF65-F5344CB8AC3E}">
        <p14:creationId xmlns:p14="http://schemas.microsoft.com/office/powerpoint/2010/main" val="385132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B507EF-5D27-48AC-A0A1-E04F3E2D620F}" type="datetimeFigureOut">
              <a:rPr lang="en-GB" smtClean="0"/>
              <a:t>30/03/2021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443A71-787F-4DB0-AFAE-BA2AB3E5CAFA}" type="slidenum">
              <a:rPr lang="en-GB" smtClean="0"/>
              <a:t>‹#›</a:t>
            </a:fld>
            <a:endParaRPr lang="en-GB"/>
          </a:p>
        </p:txBody>
      </p:sp>
    </p:spTree>
    <p:extLst>
      <p:ext uri="{BB962C8B-B14F-4D97-AF65-F5344CB8AC3E}">
        <p14:creationId xmlns:p14="http://schemas.microsoft.com/office/powerpoint/2010/main" val="302657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smtClean="0"/>
          </a:p>
          <a:p>
            <a:pPr lvl="0"/>
            <a:r>
              <a:rPr lang="en-US" dirty="0" smtClean="0"/>
              <a:t>Edit </a:t>
            </a:r>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507EF-5D27-48AC-A0A1-E04F3E2D620F}" type="datetimeFigureOut">
              <a:rPr lang="en-GB" smtClean="0"/>
              <a:t>30/03/2021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43A71-787F-4DB0-AFAE-BA2AB3E5CAFA}" type="slidenum">
              <a:rPr lang="en-GB" smtClean="0"/>
              <a:t>‹#›</a:t>
            </a:fld>
            <a:endParaRPr lang="en-GB"/>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353800" y="6040438"/>
            <a:ext cx="680807" cy="681037"/>
          </a:xfrm>
          <a:prstGeom prst="rect">
            <a:avLst/>
          </a:prstGeom>
        </p:spPr>
      </p:pic>
    </p:spTree>
    <p:extLst>
      <p:ext uri="{BB962C8B-B14F-4D97-AF65-F5344CB8AC3E}">
        <p14:creationId xmlns:p14="http://schemas.microsoft.com/office/powerpoint/2010/main" val="1979437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15D1E-7B18-440F-993C-ADFFDC0A3836}" type="datetimeFigureOut">
              <a:rPr lang="en-GB" smtClean="0"/>
              <a:t>30/03/2021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54D9B-DEBE-456F-B962-AD49C3A741D5}" type="slidenum">
              <a:rPr lang="en-GB" smtClean="0"/>
              <a:t>‹#›</a:t>
            </a:fld>
            <a:endParaRPr lang="en-GB"/>
          </a:p>
        </p:txBody>
      </p:sp>
    </p:spTree>
    <p:extLst>
      <p:ext uri="{BB962C8B-B14F-4D97-AF65-F5344CB8AC3E}">
        <p14:creationId xmlns:p14="http://schemas.microsoft.com/office/powerpoint/2010/main" val="24244317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postureandmobility.com/" TargetMode="External"/><Relationship Id="rId2" Type="http://schemas.openxmlformats.org/officeDocument/2006/relationships/hyperlink" Target="https://www.simplestuffworks.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30.xml"/><Relationship Id="rId4" Type="http://schemas.openxmlformats.org/officeDocument/2006/relationships/slide" Target="slide80.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jzzkYxm0CTk&amp;list=PLqw1y0E6n_bRrzLZlj7w5iDPlXa9tJKz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youtu.be/VsbSf-6flAc" TargetMode="Externa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4X9Efn9XNio" TargetMode="Externa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hyperlink" Target="https://youtu.be/Y6FaZk9bnRs" TargetMode="External"/><Relationship Id="rId5" Type="http://schemas.openxmlformats.org/officeDocument/2006/relationships/hyperlink" Target="https://youtu.be/iMH2yD-CPh8" TargetMode="External"/><Relationship Id="rId4" Type="http://schemas.openxmlformats.org/officeDocument/2006/relationships/slide" Target="slide28.xml"/></Relationships>
</file>

<file path=ppt/slides/_rels/slide3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hyperlink" Target="https://youtu.be/aa2Bo4uOdCE" TargetMode="External"/></Relationships>
</file>

<file path=ppt/slides/_rels/slide3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youtu.be/fGZZSplmbSU" TargetMode="Externa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3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youtu.be/HBml5BY1jKE" TargetMode="Externa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4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youtu.be/EOlb7Olqp0o" TargetMode="Externa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4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hyperlink" Target="https://youtu.be/vAEYTMGf9Us" TargetMode="External"/><Relationship Id="rId5" Type="http://schemas.openxmlformats.org/officeDocument/2006/relationships/slide" Target="slide28.xml"/><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hyperlink" Target="https://youtu.be/hRHVArqa6AI" TargetMode="External"/><Relationship Id="rId5" Type="http://schemas.openxmlformats.org/officeDocument/2006/relationships/hyperlink" Target="https://youtu.be/ExJZSwFkKfI" TargetMode="External"/><Relationship Id="rId4" Type="http://schemas.openxmlformats.org/officeDocument/2006/relationships/slide" Target="slide28.xml"/></Relationships>
</file>

<file path=ppt/slides/_rels/slide4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hyperlink" Target="https://youtu.be/XM4tURrK45Q" TargetMode="External"/></Relationships>
</file>

<file path=ppt/slides/_rels/slide4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86.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17.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10.jpeg"/><Relationship Id="rId7" Type="http://schemas.openxmlformats.org/officeDocument/2006/relationships/hyperlink" Target="https://youtu.be/QRSJC32RHgg" TargetMode="Externa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hyperlink" Target="https://youtu.be/igNB7yGIOSM"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5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hyperlink" Target="https://youtu.be/frOZmgTkb9I" TargetMode="External"/></Relationships>
</file>

<file path=ppt/slides/_rels/slide5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hyperlink" Target="https://youtu.be/XOqArPNEdkA" TargetMode="External"/><Relationship Id="rId4" Type="http://schemas.openxmlformats.org/officeDocument/2006/relationships/hyperlink" Target="https://youtu.be/m8rTI4C-df8" TargetMode="External"/></Relationships>
</file>

<file path=ppt/slides/_rels/slide5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youtu.be/ZBFtHMo6rHc" TargetMode="Externa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5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youtu.be/HI1_qdA9fNk" TargetMode="Externa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5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hyperlink" Target="https://youtu.be/myavWnLgCv0" TargetMode="External"/><Relationship Id="rId5" Type="http://schemas.openxmlformats.org/officeDocument/2006/relationships/slide" Target="slide28.xml"/><Relationship Id="rId4" Type="http://schemas.openxmlformats.org/officeDocument/2006/relationships/image" Target="../media/image15.jpeg"/></Relationships>
</file>

<file path=ppt/slides/_rels/slide6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youtu.be/G9yheUcnOUE" TargetMode="External"/><Relationship Id="rId2" Type="http://schemas.openxmlformats.org/officeDocument/2006/relationships/hyperlink" Target="https://youtu.be/K-mXCd9LKFo" TargetMode="Externa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5.xml"/></Relationships>
</file>

<file path=ppt/slides/_rels/slide63.xml.rels><?xml version="1.0" encoding="UTF-8" standalone="yes"?>
<Relationships xmlns="http://schemas.openxmlformats.org/package/2006/relationships"><Relationship Id="rId3" Type="http://schemas.openxmlformats.org/officeDocument/2006/relationships/hyperlink" Target="https://youtu.be/2t_G_toh1Ms" TargetMode="External"/><Relationship Id="rId2" Type="http://schemas.openxmlformats.org/officeDocument/2006/relationships/slide" Target="slide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 Target="slide28.xml"/></Relationships>
</file>

<file path=ppt/slides/_rels/slide6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youtu.be/LYGzL69Tr6A" TargetMode="Externa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6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youtu.be/p0k5QQeYtjM" TargetMode="Externa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6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youtu.be/imnxtSl5Txc" TargetMode="Externa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7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youtu.be/_-Cn1tPN4wI" TargetMode="Externa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7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youtu.be/Eq66fB8XBG4" TargetMode="Externa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7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ask@changingourlives.org" TargetMode="External"/><Relationship Id="rId2" Type="http://schemas.openxmlformats.org/officeDocument/2006/relationships/hyperlink" Target="https://youtube.com/playlist?list=PLqw1y0E6n_bRyayA6LTWbBoYJswFGyf4i" TargetMode="Externa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61" t="5091" r="80366" b="5248"/>
          <a:stretch/>
        </p:blipFill>
        <p:spPr>
          <a:xfrm>
            <a:off x="-108065" y="-1"/>
            <a:ext cx="2469303" cy="6858001"/>
          </a:xfrm>
          <a:prstGeom prst="rect">
            <a:avLst/>
          </a:prstGeom>
        </p:spPr>
      </p:pic>
      <p:sp>
        <p:nvSpPr>
          <p:cNvPr id="2" name="Title 1"/>
          <p:cNvSpPr>
            <a:spLocks noGrp="1"/>
          </p:cNvSpPr>
          <p:nvPr>
            <p:ph type="ctrTitle"/>
          </p:nvPr>
        </p:nvSpPr>
        <p:spPr/>
        <p:txBody>
          <a:bodyPr/>
          <a:lstStyle/>
          <a:p>
            <a:r>
              <a:rPr lang="en-GB" dirty="0">
                <a:solidFill>
                  <a:schemeClr val="accent2"/>
                </a:solidFill>
              </a:rPr>
              <a:t>(Name) </a:t>
            </a:r>
          </a:p>
        </p:txBody>
      </p:sp>
      <p:sp>
        <p:nvSpPr>
          <p:cNvPr id="3" name="Subtitle 2"/>
          <p:cNvSpPr>
            <a:spLocks noGrp="1"/>
          </p:cNvSpPr>
          <p:nvPr>
            <p:ph type="subTitle" idx="1"/>
          </p:nvPr>
        </p:nvSpPr>
        <p:spPr/>
        <p:txBody>
          <a:bodyPr>
            <a:normAutofit/>
          </a:bodyPr>
          <a:lstStyle/>
          <a:p>
            <a:r>
              <a:rPr lang="en-GB" sz="6600" dirty="0"/>
              <a:t>Digital Passport</a:t>
            </a:r>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1659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3986"/>
          </a:solidFill>
        </p:spPr>
        <p:txBody>
          <a:bodyPr/>
          <a:lstStyle/>
          <a:p>
            <a:r>
              <a:rPr lang="en-GB" b="1" dirty="0"/>
              <a:t>Important things you need to know </a:t>
            </a:r>
          </a:p>
        </p:txBody>
      </p:sp>
      <p:sp>
        <p:nvSpPr>
          <p:cNvPr id="4" name="Content Placeholder 3"/>
          <p:cNvSpPr>
            <a:spLocks noGrp="1"/>
          </p:cNvSpPr>
          <p:nvPr>
            <p:ph sz="half" idx="1"/>
          </p:nvPr>
        </p:nvSpPr>
        <p:spPr/>
        <p:txBody>
          <a:bodyPr>
            <a:normAutofit/>
          </a:bodyPr>
          <a:lstStyle/>
          <a:p>
            <a:pPr marL="0" indent="0">
              <a:buNone/>
            </a:pPr>
            <a:endParaRPr lang="en-GB" dirty="0"/>
          </a:p>
          <a:p>
            <a:pPr marL="0" indent="0">
              <a:buNone/>
            </a:pPr>
            <a:endParaRPr lang="en-GB" dirty="0"/>
          </a:p>
        </p:txBody>
      </p:sp>
      <p:sp>
        <p:nvSpPr>
          <p:cNvPr id="3" name="Content Placeholder 2"/>
          <p:cNvSpPr>
            <a:spLocks noGrp="1"/>
          </p:cNvSpPr>
          <p:nvPr>
            <p:ph sz="half" idx="2"/>
          </p:nvPr>
        </p:nvSpPr>
        <p:spPr/>
        <p:txBody>
          <a:bodyPr/>
          <a:lstStyle/>
          <a:p>
            <a:endParaRPr lang="en-GB" dirty="0"/>
          </a:p>
        </p:txBody>
      </p:sp>
      <p:sp>
        <p:nvSpPr>
          <p:cNvPr id="6" name="Action Button: Home 5">
            <a:hlinkClick r:id="rId2" action="ppaction://hlinksldjump" highlightClick="1"/>
          </p:cNvPr>
          <p:cNvSpPr/>
          <p:nvPr/>
        </p:nvSpPr>
        <p:spPr>
          <a:xfrm>
            <a:off x="10144792"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Forward or Next 7">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9634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3986"/>
          </a:solidFill>
        </p:spPr>
        <p:txBody>
          <a:bodyPr/>
          <a:lstStyle/>
          <a:p>
            <a:r>
              <a:rPr lang="en-GB" b="1" dirty="0"/>
              <a:t>Things that make me happy</a:t>
            </a:r>
          </a:p>
        </p:txBody>
      </p:sp>
      <p:sp>
        <p:nvSpPr>
          <p:cNvPr id="4" name="Content Placeholder 3"/>
          <p:cNvSpPr>
            <a:spLocks noGrp="1"/>
          </p:cNvSpPr>
          <p:nvPr>
            <p:ph sz="half" idx="1"/>
          </p:nvPr>
        </p:nvSpPr>
        <p:spPr/>
        <p:txBody>
          <a:bodyPr>
            <a:normAutofit/>
          </a:bodyPr>
          <a:lstStyle/>
          <a:p>
            <a:pPr marL="0" indent="0">
              <a:buNone/>
            </a:pPr>
            <a:r>
              <a:rPr lang="en-GB" dirty="0"/>
              <a:t>To help to build a picture of the person, include information about what makes them happy.  Include things that they like but also think about places they enjoy being or visiting and people they enjoy spending time with.</a:t>
            </a:r>
          </a:p>
          <a:p>
            <a:pPr marL="0" indent="0">
              <a:buNone/>
            </a:pPr>
            <a:r>
              <a:rPr lang="en-GB" dirty="0"/>
              <a:t>Include as much detail as possible and use photos and films to help. For example, if it’s about music, insert a clip of their favourite song or band playing.</a:t>
            </a:r>
          </a:p>
        </p:txBody>
      </p:sp>
      <p:sp>
        <p:nvSpPr>
          <p:cNvPr id="5" name="Content Placeholder 4"/>
          <p:cNvSpPr>
            <a:spLocks noGrp="1"/>
          </p:cNvSpPr>
          <p:nvPr>
            <p:ph sz="half" idx="2"/>
          </p:nvPr>
        </p:nvSpPr>
        <p:spPr/>
        <p:txBody>
          <a:bodyPr>
            <a:normAutofit/>
          </a:bodyPr>
          <a:lstStyle/>
          <a:p>
            <a:pPr marL="0" indent="0">
              <a:buNone/>
            </a:pPr>
            <a:endParaRPr lang="en-GB" dirty="0"/>
          </a:p>
        </p:txBody>
      </p:sp>
      <p:sp>
        <p:nvSpPr>
          <p:cNvPr id="6" name="Action Button: Home 5">
            <a:hlinkClick r:id="rId2" action="ppaction://hlinksldjump" highlightClick="1"/>
          </p:cNvPr>
          <p:cNvSpPr/>
          <p:nvPr/>
        </p:nvSpPr>
        <p:spPr>
          <a:xfrm>
            <a:off x="10144792"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9178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3986"/>
          </a:solidFill>
        </p:spPr>
        <p:txBody>
          <a:bodyPr/>
          <a:lstStyle/>
          <a:p>
            <a:r>
              <a:rPr lang="en-GB" b="1" dirty="0"/>
              <a:t>Things that make me happy</a:t>
            </a:r>
          </a:p>
        </p:txBody>
      </p:sp>
      <p:sp>
        <p:nvSpPr>
          <p:cNvPr id="4" name="Content Placeholder 3"/>
          <p:cNvSpPr>
            <a:spLocks noGrp="1"/>
          </p:cNvSpPr>
          <p:nvPr>
            <p:ph sz="half" idx="1"/>
          </p:nvPr>
        </p:nvSpPr>
        <p:spPr/>
        <p:txBody>
          <a:bodyPr>
            <a:normAutofit/>
          </a:bodyPr>
          <a:lstStyle/>
          <a:p>
            <a:pPr marL="0" indent="0">
              <a:buNone/>
            </a:pPr>
            <a:endParaRPr lang="en-GB" dirty="0"/>
          </a:p>
        </p:txBody>
      </p:sp>
      <p:sp>
        <p:nvSpPr>
          <p:cNvPr id="5" name="Content Placeholder 4"/>
          <p:cNvSpPr>
            <a:spLocks noGrp="1"/>
          </p:cNvSpPr>
          <p:nvPr>
            <p:ph sz="half" idx="2"/>
          </p:nvPr>
        </p:nvSpPr>
        <p:spPr/>
        <p:txBody>
          <a:bodyPr>
            <a:normAutofit/>
          </a:bodyPr>
          <a:lstStyle/>
          <a:p>
            <a:pPr marL="0" indent="0">
              <a:buNone/>
            </a:pPr>
            <a:endParaRPr lang="en-GB" dirty="0"/>
          </a:p>
        </p:txBody>
      </p:sp>
      <p:sp>
        <p:nvSpPr>
          <p:cNvPr id="6" name="Action Button: Home 5">
            <a:hlinkClick r:id="rId2" action="ppaction://hlinksldjump" highlightClick="1"/>
          </p:cNvPr>
          <p:cNvSpPr/>
          <p:nvPr/>
        </p:nvSpPr>
        <p:spPr>
          <a:xfrm>
            <a:off x="10144792"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4782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3986"/>
          </a:solidFill>
        </p:spPr>
        <p:txBody>
          <a:bodyPr/>
          <a:lstStyle/>
          <a:p>
            <a:r>
              <a:rPr lang="en-GB" b="1" dirty="0"/>
              <a:t>Things that make me unhappy</a:t>
            </a:r>
          </a:p>
        </p:txBody>
      </p:sp>
      <p:sp>
        <p:nvSpPr>
          <p:cNvPr id="4" name="Content Placeholder 3"/>
          <p:cNvSpPr>
            <a:spLocks noGrp="1"/>
          </p:cNvSpPr>
          <p:nvPr>
            <p:ph sz="half" idx="1"/>
          </p:nvPr>
        </p:nvSpPr>
        <p:spPr/>
        <p:txBody>
          <a:bodyPr/>
          <a:lstStyle/>
          <a:p>
            <a:pPr marL="0" indent="0">
              <a:buNone/>
            </a:pPr>
            <a:r>
              <a:rPr lang="en-GB" dirty="0"/>
              <a:t>Share things that make the person unhappy.  This may be things they don’t like, things they don’t like doing, situations they don’t like to be in, times of day, something they miss if it doesn’t </a:t>
            </a:r>
            <a:r>
              <a:rPr lang="en-GB" dirty="0" smtClean="0"/>
              <a:t>happen…</a:t>
            </a:r>
            <a:endParaRPr lang="en-GB" dirty="0"/>
          </a:p>
        </p:txBody>
      </p:sp>
      <p:sp>
        <p:nvSpPr>
          <p:cNvPr id="5" name="Content Placeholder 4"/>
          <p:cNvSpPr>
            <a:spLocks noGrp="1"/>
          </p:cNvSpPr>
          <p:nvPr>
            <p:ph sz="half" idx="2"/>
          </p:nvPr>
        </p:nvSpPr>
        <p:spPr/>
        <p:txBody>
          <a:bodyPr/>
          <a:lstStyle/>
          <a:p>
            <a:endParaRPr lang="en-GB" dirty="0"/>
          </a:p>
        </p:txBody>
      </p:sp>
      <p:sp>
        <p:nvSpPr>
          <p:cNvPr id="6" name="Action Button: Home 5">
            <a:hlinkClick r:id="rId2" action="ppaction://hlinksldjump" highlightClick="1"/>
          </p:cNvPr>
          <p:cNvSpPr/>
          <p:nvPr/>
        </p:nvSpPr>
        <p:spPr>
          <a:xfrm>
            <a:off x="10144792"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179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3986"/>
          </a:solidFill>
        </p:spPr>
        <p:txBody>
          <a:bodyPr/>
          <a:lstStyle/>
          <a:p>
            <a:r>
              <a:rPr lang="en-GB" b="1" dirty="0"/>
              <a:t>Things that make me unhappy</a:t>
            </a:r>
          </a:p>
        </p:txBody>
      </p:sp>
      <p:sp>
        <p:nvSpPr>
          <p:cNvPr id="4" name="Content Placeholder 3"/>
          <p:cNvSpPr>
            <a:spLocks noGrp="1"/>
          </p:cNvSpPr>
          <p:nvPr>
            <p:ph sz="half" idx="1"/>
          </p:nvPr>
        </p:nvSpPr>
        <p:spPr/>
        <p:txBody>
          <a:bodyPr/>
          <a:lstStyle/>
          <a:p>
            <a:pPr marL="0" indent="0">
              <a:buNone/>
            </a:pPr>
            <a:endParaRPr lang="en-GB" dirty="0"/>
          </a:p>
        </p:txBody>
      </p:sp>
      <p:sp>
        <p:nvSpPr>
          <p:cNvPr id="5" name="Content Placeholder 4"/>
          <p:cNvSpPr>
            <a:spLocks noGrp="1"/>
          </p:cNvSpPr>
          <p:nvPr>
            <p:ph sz="half" idx="2"/>
          </p:nvPr>
        </p:nvSpPr>
        <p:spPr/>
        <p:txBody>
          <a:bodyPr/>
          <a:lstStyle/>
          <a:p>
            <a:endParaRPr lang="en-GB" dirty="0"/>
          </a:p>
        </p:txBody>
      </p:sp>
      <p:sp>
        <p:nvSpPr>
          <p:cNvPr id="6" name="Action Button: Home 5">
            <a:hlinkClick r:id="rId2" action="ppaction://hlinksldjump" highlightClick="1"/>
          </p:cNvPr>
          <p:cNvSpPr/>
          <p:nvPr/>
        </p:nvSpPr>
        <p:spPr>
          <a:xfrm>
            <a:off x="10144792"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5084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3986"/>
          </a:solidFill>
        </p:spPr>
        <p:txBody>
          <a:bodyPr/>
          <a:lstStyle/>
          <a:p>
            <a:r>
              <a:rPr lang="en-GB" b="1" dirty="0"/>
              <a:t>My family and friends</a:t>
            </a:r>
          </a:p>
        </p:txBody>
      </p:sp>
      <p:sp>
        <p:nvSpPr>
          <p:cNvPr id="4" name="Content Placeholder 3"/>
          <p:cNvSpPr>
            <a:spLocks noGrp="1"/>
          </p:cNvSpPr>
          <p:nvPr>
            <p:ph sz="half" idx="1"/>
          </p:nvPr>
        </p:nvSpPr>
        <p:spPr/>
        <p:txBody>
          <a:bodyPr/>
          <a:lstStyle/>
          <a:p>
            <a:pPr marL="0" indent="0">
              <a:buNone/>
            </a:pPr>
            <a:r>
              <a:rPr lang="en-GB" dirty="0" smtClean="0"/>
              <a:t>Use this slide to share any information about the person’s family and friends that they may want to share.</a:t>
            </a:r>
            <a:endParaRPr lang="en-GB" dirty="0"/>
          </a:p>
        </p:txBody>
      </p:sp>
      <p:sp>
        <p:nvSpPr>
          <p:cNvPr id="5" name="Content Placeholder 4"/>
          <p:cNvSpPr>
            <a:spLocks noGrp="1"/>
          </p:cNvSpPr>
          <p:nvPr>
            <p:ph sz="half" idx="2"/>
          </p:nvPr>
        </p:nvSpPr>
        <p:spPr/>
        <p:txBody>
          <a:bodyPr/>
          <a:lstStyle/>
          <a:p>
            <a:endParaRPr lang="en-GB" dirty="0"/>
          </a:p>
        </p:txBody>
      </p:sp>
      <p:sp>
        <p:nvSpPr>
          <p:cNvPr id="6" name="Action Button: Home 5">
            <a:hlinkClick r:id="rId2" action="ppaction://hlinksldjump" highlightClick="1"/>
          </p:cNvPr>
          <p:cNvSpPr/>
          <p:nvPr/>
        </p:nvSpPr>
        <p:spPr>
          <a:xfrm>
            <a:off x="10144792"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3844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3986"/>
          </a:solidFill>
        </p:spPr>
        <p:txBody>
          <a:bodyPr/>
          <a:lstStyle/>
          <a:p>
            <a:r>
              <a:rPr lang="en-GB" b="1" dirty="0"/>
              <a:t>My family and friends</a:t>
            </a:r>
          </a:p>
        </p:txBody>
      </p:sp>
      <p:sp>
        <p:nvSpPr>
          <p:cNvPr id="4" name="Content Placeholder 3"/>
          <p:cNvSpPr>
            <a:spLocks noGrp="1"/>
          </p:cNvSpPr>
          <p:nvPr>
            <p:ph sz="half" idx="1"/>
          </p:nvPr>
        </p:nvSpPr>
        <p:spPr/>
        <p:txBody>
          <a:bodyPr/>
          <a:lstStyle/>
          <a:p>
            <a:pPr marL="0" indent="0">
              <a:buNone/>
            </a:pPr>
            <a:endParaRPr lang="en-GB" dirty="0"/>
          </a:p>
        </p:txBody>
      </p:sp>
      <p:sp>
        <p:nvSpPr>
          <p:cNvPr id="5" name="Content Placeholder 4"/>
          <p:cNvSpPr>
            <a:spLocks noGrp="1"/>
          </p:cNvSpPr>
          <p:nvPr>
            <p:ph sz="half" idx="2"/>
          </p:nvPr>
        </p:nvSpPr>
        <p:spPr/>
        <p:txBody>
          <a:bodyPr/>
          <a:lstStyle/>
          <a:p>
            <a:endParaRPr lang="en-GB" dirty="0"/>
          </a:p>
        </p:txBody>
      </p:sp>
      <p:sp>
        <p:nvSpPr>
          <p:cNvPr id="6" name="Action Button: Home 5">
            <a:hlinkClick r:id="rId2" action="ppaction://hlinksldjump" highlightClick="1"/>
          </p:cNvPr>
          <p:cNvSpPr/>
          <p:nvPr/>
        </p:nvSpPr>
        <p:spPr>
          <a:xfrm>
            <a:off x="10144792"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9108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8CADC"/>
          </a:solidFill>
        </p:spPr>
        <p:txBody>
          <a:bodyPr/>
          <a:lstStyle/>
          <a:p>
            <a:r>
              <a:rPr lang="en-GB" b="1" dirty="0"/>
              <a:t>How I communicate </a:t>
            </a:r>
          </a:p>
        </p:txBody>
      </p:sp>
      <p:sp>
        <p:nvSpPr>
          <p:cNvPr id="3" name="Content Placeholder 2"/>
          <p:cNvSpPr>
            <a:spLocks noGrp="1"/>
          </p:cNvSpPr>
          <p:nvPr>
            <p:ph idx="1"/>
          </p:nvPr>
        </p:nvSpPr>
        <p:spPr>
          <a:solidFill>
            <a:srgbClr val="68CADC"/>
          </a:solidFill>
        </p:spPr>
        <p:txBody>
          <a:bodyPr/>
          <a:lstStyle/>
          <a:p>
            <a:pPr marL="0" indent="0">
              <a:buNone/>
            </a:pPr>
            <a:r>
              <a:rPr lang="en-GB" dirty="0"/>
              <a:t>This section lets you know:</a:t>
            </a:r>
          </a:p>
          <a:p>
            <a:r>
              <a:rPr lang="en-GB" dirty="0"/>
              <a:t>How I let you know how I’m feeling</a:t>
            </a:r>
          </a:p>
          <a:p>
            <a:r>
              <a:rPr lang="en-GB" dirty="0"/>
              <a:t>How I let you know what I want</a:t>
            </a:r>
          </a:p>
          <a:p>
            <a:r>
              <a:rPr lang="en-GB" dirty="0"/>
              <a:t>How you know I am in pain or distress</a:t>
            </a:r>
          </a:p>
          <a:p>
            <a:r>
              <a:rPr lang="en-GB" dirty="0"/>
              <a:t>How to connect with me</a:t>
            </a:r>
          </a:p>
          <a:p>
            <a:r>
              <a:rPr lang="en-GB" dirty="0"/>
              <a:t>What it looks like when I’m communicating</a:t>
            </a:r>
          </a:p>
          <a:p>
            <a:pPr marL="0" indent="0">
              <a:buNone/>
            </a:pPr>
            <a:endParaRPr lang="en-GB" dirty="0"/>
          </a:p>
          <a:p>
            <a:endParaRPr lang="en-GB" dirty="0"/>
          </a:p>
          <a:p>
            <a:endParaRPr lang="en-GB" dirty="0"/>
          </a:p>
        </p:txBody>
      </p:sp>
      <p:sp>
        <p:nvSpPr>
          <p:cNvPr id="4" name="Action Button: Home 3">
            <a:hlinkClick r:id="rId2" action="ppaction://hlinksldjump" highlightClick="1"/>
          </p:cNvPr>
          <p:cNvSpPr/>
          <p:nvPr/>
        </p:nvSpPr>
        <p:spPr>
          <a:xfrm>
            <a:off x="10172458"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4321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8CADC"/>
          </a:solidFill>
        </p:spPr>
        <p:txBody>
          <a:bodyPr/>
          <a:lstStyle/>
          <a:p>
            <a:r>
              <a:rPr lang="en-GB" b="1" dirty="0"/>
              <a:t>When I am feeling…………</a:t>
            </a:r>
          </a:p>
        </p:txBody>
      </p:sp>
      <p:sp>
        <p:nvSpPr>
          <p:cNvPr id="5" name="Content Placeholder 4"/>
          <p:cNvSpPr>
            <a:spLocks noGrp="1"/>
          </p:cNvSpPr>
          <p:nvPr>
            <p:ph sz="half" idx="1"/>
          </p:nvPr>
        </p:nvSpPr>
        <p:spPr/>
        <p:txBody>
          <a:bodyPr>
            <a:normAutofit/>
          </a:bodyPr>
          <a:lstStyle/>
          <a:p>
            <a:pPr marL="0" indent="0">
              <a:buNone/>
            </a:pPr>
            <a:r>
              <a:rPr lang="en-GB" dirty="0"/>
              <a:t>You may want a separate slide for different emotions</a:t>
            </a:r>
            <a:r>
              <a:rPr lang="en-GB" dirty="0" smtClean="0"/>
              <a:t>. </a:t>
            </a:r>
            <a:endParaRPr lang="en-GB" dirty="0"/>
          </a:p>
        </p:txBody>
      </p:sp>
      <p:sp>
        <p:nvSpPr>
          <p:cNvPr id="6" name="Content Placeholder 5"/>
          <p:cNvSpPr>
            <a:spLocks noGrp="1"/>
          </p:cNvSpPr>
          <p:nvPr>
            <p:ph sz="half" idx="2"/>
          </p:nvPr>
        </p:nvSpPr>
        <p:spPr>
          <a:xfrm>
            <a:off x="6172200" y="1832261"/>
            <a:ext cx="5181600" cy="4351338"/>
          </a:xfrm>
        </p:spPr>
        <p:txBody>
          <a:bodyPr>
            <a:normAutofit/>
          </a:bodyPr>
          <a:lstStyle/>
          <a:p>
            <a:pPr marL="0" indent="0">
              <a:buNone/>
            </a:pPr>
            <a:r>
              <a:rPr lang="en-GB" dirty="0"/>
              <a:t>Include information about when the person is happy, sad, angry, bored or fed up, upset, </a:t>
            </a:r>
            <a:r>
              <a:rPr lang="en-GB" dirty="0" smtClean="0"/>
              <a:t>tired, anxious. </a:t>
            </a:r>
            <a:r>
              <a:rPr lang="en-GB" dirty="0"/>
              <a:t>Photos are particularly </a:t>
            </a:r>
            <a:r>
              <a:rPr lang="en-GB" dirty="0" smtClean="0"/>
              <a:t>helpful.  You might want to include information about how emotions affect the person’s posture.  For example </a:t>
            </a:r>
          </a:p>
          <a:p>
            <a:pPr marL="0" indent="0">
              <a:buNone/>
            </a:pPr>
            <a:r>
              <a:rPr lang="en-GB" dirty="0" smtClean="0">
                <a:solidFill>
                  <a:srgbClr val="0070C0"/>
                </a:solidFill>
              </a:rPr>
              <a:t>When I am stressed and anxious my muscle tone increases and I find it harder to move.</a:t>
            </a: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9371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8CADC"/>
          </a:solidFill>
        </p:spPr>
        <p:txBody>
          <a:bodyPr/>
          <a:lstStyle/>
          <a:p>
            <a:r>
              <a:rPr lang="en-GB" b="1" dirty="0"/>
              <a:t>When I am feeling…………</a:t>
            </a:r>
          </a:p>
        </p:txBody>
      </p:sp>
      <p:sp>
        <p:nvSpPr>
          <p:cNvPr id="5" name="Content Placeholder 4"/>
          <p:cNvSpPr>
            <a:spLocks noGrp="1"/>
          </p:cNvSpPr>
          <p:nvPr>
            <p:ph sz="half" idx="1"/>
          </p:nvPr>
        </p:nvSpPr>
        <p:spPr/>
        <p:txBody>
          <a:bodyPr>
            <a:normAutofit/>
          </a:bodyPr>
          <a:lstStyle/>
          <a:p>
            <a:pPr marL="0" indent="0">
              <a:buNone/>
            </a:pPr>
            <a:endParaRPr lang="en-GB" dirty="0"/>
          </a:p>
        </p:txBody>
      </p:sp>
      <p:sp>
        <p:nvSpPr>
          <p:cNvPr id="6" name="Content Placeholder 5"/>
          <p:cNvSpPr>
            <a:spLocks noGrp="1"/>
          </p:cNvSpPr>
          <p:nvPr>
            <p:ph sz="half" idx="2"/>
          </p:nvPr>
        </p:nvSpPr>
        <p:spPr/>
        <p:txBody>
          <a:bodyPr>
            <a:normAutofit/>
          </a:bodyPr>
          <a:lstStyle/>
          <a:p>
            <a:pPr marL="0" indent="0">
              <a:buNone/>
            </a:pPr>
            <a:endParaRPr lang="en-GB" dirty="0" smtClean="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4694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Acknowledgements</a:t>
            </a:r>
          </a:p>
        </p:txBody>
      </p:sp>
      <p:sp>
        <p:nvSpPr>
          <p:cNvPr id="6" name="Content Placeholder 5"/>
          <p:cNvSpPr>
            <a:spLocks noGrp="1"/>
          </p:cNvSpPr>
          <p:nvPr>
            <p:ph idx="1"/>
          </p:nvPr>
        </p:nvSpPr>
        <p:spPr/>
        <p:txBody>
          <a:bodyPr>
            <a:normAutofit/>
          </a:bodyPr>
          <a:lstStyle/>
          <a:p>
            <a:pPr marL="0" indent="0">
              <a:buNone/>
            </a:pPr>
            <a:r>
              <a:rPr lang="en-GB" dirty="0" smtClean="0"/>
              <a:t>We have had lots of help and support putting this passport together and want to say a huge thanks to:</a:t>
            </a:r>
          </a:p>
          <a:p>
            <a:pPr marL="0" indent="0">
              <a:buNone/>
            </a:pPr>
            <a:endParaRPr lang="en-GB" dirty="0"/>
          </a:p>
          <a:p>
            <a:pPr marL="0" indent="0">
              <a:buNone/>
            </a:pPr>
            <a:r>
              <a:rPr lang="en-GB" sz="2000" dirty="0" smtClean="0"/>
              <a:t>Mandy </a:t>
            </a:r>
            <a:r>
              <a:rPr lang="en-GB" sz="2000" dirty="0" smtClean="0"/>
              <a:t>and</a:t>
            </a:r>
            <a:r>
              <a:rPr lang="en-GB" sz="2000" dirty="0"/>
              <a:t> </a:t>
            </a:r>
            <a:r>
              <a:rPr lang="en-GB" sz="2000" dirty="0" smtClean="0"/>
              <a:t>Teresa </a:t>
            </a:r>
            <a:r>
              <a:rPr lang="en-GB" sz="2000" dirty="0" smtClean="0"/>
              <a:t>for their advice from a family perspective.</a:t>
            </a:r>
          </a:p>
          <a:p>
            <a:pPr marL="0" indent="0">
              <a:buNone/>
            </a:pPr>
            <a:r>
              <a:rPr lang="en-GB" sz="2000" dirty="0" smtClean="0"/>
              <a:t>Katy Evans for her expertise around postural care, communication and language.</a:t>
            </a:r>
          </a:p>
          <a:p>
            <a:r>
              <a:rPr lang="en-GB" sz="2000" dirty="0" smtClean="0"/>
              <a:t>Sarah Clayton  </a:t>
            </a:r>
            <a:r>
              <a:rPr lang="en-GB" sz="2000" dirty="0" smtClean="0">
                <a:hlinkClick r:id="rId2"/>
              </a:rPr>
              <a:t>https://www.simplestuffworks.com</a:t>
            </a:r>
            <a:r>
              <a:rPr lang="en-GB" sz="2000" dirty="0" smtClean="0"/>
              <a:t> and Sharon Sutherland </a:t>
            </a:r>
            <a:r>
              <a:rPr lang="en-GB" sz="2000" dirty="0" smtClean="0">
                <a:hlinkClick r:id="rId3"/>
              </a:rPr>
              <a:t>https://www.postureandmobility.com</a:t>
            </a:r>
            <a:r>
              <a:rPr lang="en-GB" sz="2000" dirty="0" smtClean="0"/>
              <a:t> for putting together the postural care section of the passport and for providing the films that accompany it.</a:t>
            </a:r>
          </a:p>
          <a:p>
            <a:r>
              <a:rPr lang="en-GB" sz="2000" dirty="0" smtClean="0"/>
              <a:t>PAMIS </a:t>
            </a:r>
            <a:r>
              <a:rPr lang="en-GB" sz="2000" dirty="0"/>
              <a:t>a family carer led charity for advice on developing the passport</a:t>
            </a:r>
            <a:r>
              <a:rPr lang="en-GB" dirty="0"/>
              <a:t>.</a:t>
            </a:r>
            <a:endParaRPr lang="en-GB" sz="2000" dirty="0" smtClean="0"/>
          </a:p>
          <a:p>
            <a:pPr marL="0" indent="0">
              <a:buNone/>
            </a:pPr>
            <a:r>
              <a:rPr lang="en-GB" sz="2000" dirty="0" smtClean="0"/>
              <a:t>NHSE for funding the project.</a:t>
            </a:r>
          </a:p>
          <a:p>
            <a:pPr marL="0" indent="0">
              <a:buNone/>
            </a:pPr>
            <a:r>
              <a:rPr lang="en-GB" sz="2000" dirty="0" smtClean="0"/>
              <a:t>Saxon Hill Academy for working with us on the pilot project.</a:t>
            </a:r>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3707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8CADC"/>
          </a:solidFill>
        </p:spPr>
        <p:txBody>
          <a:bodyPr/>
          <a:lstStyle/>
          <a:p>
            <a:r>
              <a:rPr lang="en-GB" b="1" dirty="0"/>
              <a:t>When I want or need something</a:t>
            </a:r>
          </a:p>
        </p:txBody>
      </p:sp>
      <p:sp>
        <p:nvSpPr>
          <p:cNvPr id="5" name="Content Placeholder 4"/>
          <p:cNvSpPr>
            <a:spLocks noGrp="1"/>
          </p:cNvSpPr>
          <p:nvPr>
            <p:ph sz="half" idx="1"/>
          </p:nvPr>
        </p:nvSpPr>
        <p:spPr/>
        <p:txBody>
          <a:bodyPr/>
          <a:lstStyle/>
          <a:p>
            <a:pPr marL="0" indent="0">
              <a:buNone/>
            </a:pPr>
            <a:r>
              <a:rPr lang="en-GB" dirty="0"/>
              <a:t>Include information about how the person lets you know they need or want something </a:t>
            </a:r>
            <a:r>
              <a:rPr lang="en-GB" dirty="0" err="1"/>
              <a:t>i.e</a:t>
            </a:r>
            <a:r>
              <a:rPr lang="en-GB" dirty="0"/>
              <a:t>:</a:t>
            </a:r>
          </a:p>
          <a:p>
            <a:pPr marL="0" indent="0">
              <a:buNone/>
            </a:pPr>
            <a:r>
              <a:rPr lang="en-GB" dirty="0"/>
              <a:t>a drink, the toilet </a:t>
            </a:r>
            <a:r>
              <a:rPr lang="en-GB" dirty="0" smtClean="0"/>
              <a:t>etc. </a:t>
            </a:r>
            <a:endParaRPr lang="en-GB" dirty="0"/>
          </a:p>
          <a:p>
            <a:pPr marL="0" indent="0">
              <a:buNone/>
            </a:pPr>
            <a:r>
              <a:rPr lang="en-GB" dirty="0"/>
              <a:t>How they get someone’s </a:t>
            </a:r>
            <a:r>
              <a:rPr lang="en-GB" dirty="0" smtClean="0"/>
              <a:t>attention.</a:t>
            </a:r>
            <a:endParaRPr lang="en-GB" dirty="0"/>
          </a:p>
          <a:p>
            <a:pPr marL="0" indent="0">
              <a:buNone/>
            </a:pPr>
            <a:r>
              <a:rPr lang="en-GB" dirty="0"/>
              <a:t>How they indicate “yes” or “no</a:t>
            </a:r>
            <a:r>
              <a:rPr lang="en-GB" dirty="0" smtClean="0"/>
              <a:t>”.</a:t>
            </a:r>
            <a:endParaRPr lang="en-GB" dirty="0"/>
          </a:p>
          <a:p>
            <a:pPr marL="0" indent="0">
              <a:buNone/>
            </a:pPr>
            <a:r>
              <a:rPr lang="en-GB" dirty="0"/>
              <a:t>How they let you know they want to go somewhere else, be moved or go to bed.</a:t>
            </a:r>
          </a:p>
        </p:txBody>
      </p:sp>
      <p:sp>
        <p:nvSpPr>
          <p:cNvPr id="6" name="Content Placeholder 5"/>
          <p:cNvSpPr>
            <a:spLocks noGrp="1"/>
          </p:cNvSpPr>
          <p:nvPr>
            <p:ph sz="half" idx="2"/>
          </p:nvPr>
        </p:nvSpPr>
        <p:spPr/>
        <p:txBody>
          <a:bodyPr/>
          <a:lstStyle/>
          <a:p>
            <a:pPr marL="0" indent="0">
              <a:buNone/>
            </a:pPr>
            <a:r>
              <a:rPr lang="en-GB" dirty="0"/>
              <a:t>Include information about how the person makes choices and what people need to do to make sure this happens</a:t>
            </a:r>
            <a:r>
              <a:rPr lang="en-GB" dirty="0" smtClean="0"/>
              <a:t>.</a:t>
            </a:r>
          </a:p>
          <a:p>
            <a:pPr marL="0" indent="0">
              <a:buNone/>
            </a:pPr>
            <a:endParaRPr lang="en-GB" dirty="0"/>
          </a:p>
          <a:p>
            <a:pPr marL="0" indent="0">
              <a:buNone/>
            </a:pPr>
            <a:r>
              <a:rPr lang="en-GB" dirty="0" smtClean="0"/>
              <a:t>You may want to include photos or films of gestures the person may make.</a:t>
            </a:r>
            <a:endParaRPr lang="en-GB" dirty="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7853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8CADC"/>
          </a:solidFill>
        </p:spPr>
        <p:txBody>
          <a:bodyPr/>
          <a:lstStyle/>
          <a:p>
            <a:r>
              <a:rPr lang="en-GB" b="1" dirty="0"/>
              <a:t>When I want or need something</a:t>
            </a:r>
          </a:p>
        </p:txBody>
      </p:sp>
      <p:sp>
        <p:nvSpPr>
          <p:cNvPr id="5" name="Content Placeholder 4"/>
          <p:cNvSpPr>
            <a:spLocks noGrp="1"/>
          </p:cNvSpPr>
          <p:nvPr>
            <p:ph sz="half" idx="1"/>
          </p:nvPr>
        </p:nvSpPr>
        <p:spPr/>
        <p:txBody>
          <a:bodyPr/>
          <a:lstStyle/>
          <a:p>
            <a:pPr marL="0" indent="0">
              <a:buNone/>
            </a:pPr>
            <a:endParaRPr lang="en-GB" dirty="0"/>
          </a:p>
        </p:txBody>
      </p:sp>
      <p:sp>
        <p:nvSpPr>
          <p:cNvPr id="6" name="Content Placeholder 5"/>
          <p:cNvSpPr>
            <a:spLocks noGrp="1"/>
          </p:cNvSpPr>
          <p:nvPr>
            <p:ph sz="half" idx="2"/>
          </p:nvPr>
        </p:nvSpPr>
        <p:spPr/>
        <p:txBody>
          <a:bodyPr/>
          <a:lstStyle/>
          <a:p>
            <a:pPr marL="0" indent="0">
              <a:buNone/>
            </a:pPr>
            <a:endParaRPr lang="en-GB" dirty="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547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8CADC"/>
          </a:solidFill>
        </p:spPr>
        <p:txBody>
          <a:bodyPr/>
          <a:lstStyle/>
          <a:p>
            <a:r>
              <a:rPr lang="en-GB" b="1" dirty="0"/>
              <a:t>When I am in pain or distress</a:t>
            </a:r>
          </a:p>
        </p:txBody>
      </p:sp>
      <p:sp>
        <p:nvSpPr>
          <p:cNvPr id="5" name="Content Placeholder 4"/>
          <p:cNvSpPr>
            <a:spLocks noGrp="1"/>
          </p:cNvSpPr>
          <p:nvPr>
            <p:ph sz="half" idx="1"/>
          </p:nvPr>
        </p:nvSpPr>
        <p:spPr/>
        <p:txBody>
          <a:bodyPr>
            <a:normAutofit/>
          </a:bodyPr>
          <a:lstStyle/>
          <a:p>
            <a:pPr marL="0" indent="0">
              <a:buNone/>
            </a:pPr>
            <a:r>
              <a:rPr lang="en-GB" dirty="0"/>
              <a:t>This is crucial information to share in a passport.  Family carers often instinctively know when someone is in pain or distress.  How can you best share this information?</a:t>
            </a:r>
          </a:p>
          <a:p>
            <a:pPr marL="0" indent="0">
              <a:buNone/>
            </a:pPr>
            <a:endParaRPr lang="en-GB" dirty="0"/>
          </a:p>
          <a:p>
            <a:pPr marL="0" indent="0">
              <a:buNone/>
            </a:pPr>
            <a:r>
              <a:rPr lang="en-GB" dirty="0"/>
              <a:t>Consider using photos showing the person when they are relaxed or happy next to one when they are in distress or pain so there is a direct comparison.  Include as much detail as possible in any descriptions that you use.</a:t>
            </a:r>
          </a:p>
        </p:txBody>
      </p:sp>
      <p:sp>
        <p:nvSpPr>
          <p:cNvPr id="6" name="Content Placeholder 5"/>
          <p:cNvSpPr>
            <a:spLocks noGrp="1"/>
          </p:cNvSpPr>
          <p:nvPr>
            <p:ph sz="half" idx="2"/>
          </p:nvPr>
        </p:nvSpPr>
        <p:spPr/>
        <p:txBody>
          <a:bodyPr>
            <a:normAutofit/>
          </a:bodyPr>
          <a:lstStyle/>
          <a:p>
            <a:endParaRPr lang="en-GB"/>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6644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8CADC"/>
          </a:solidFill>
        </p:spPr>
        <p:txBody>
          <a:bodyPr/>
          <a:lstStyle/>
          <a:p>
            <a:r>
              <a:rPr lang="en-GB" b="1" dirty="0"/>
              <a:t>When I am in pain or distress</a:t>
            </a:r>
          </a:p>
        </p:txBody>
      </p:sp>
      <p:sp>
        <p:nvSpPr>
          <p:cNvPr id="5" name="Content Placeholder 4"/>
          <p:cNvSpPr>
            <a:spLocks noGrp="1"/>
          </p:cNvSpPr>
          <p:nvPr>
            <p:ph sz="half" idx="1"/>
          </p:nvPr>
        </p:nvSpPr>
        <p:spPr/>
        <p:txBody>
          <a:bodyPr>
            <a:normAutofit/>
          </a:bodyPr>
          <a:lstStyle/>
          <a:p>
            <a:pPr marL="0" indent="0">
              <a:buNone/>
            </a:pPr>
            <a:endParaRPr lang="en-GB" dirty="0"/>
          </a:p>
        </p:txBody>
      </p:sp>
      <p:sp>
        <p:nvSpPr>
          <p:cNvPr id="6" name="Content Placeholder 5"/>
          <p:cNvSpPr>
            <a:spLocks noGrp="1"/>
          </p:cNvSpPr>
          <p:nvPr>
            <p:ph sz="half" idx="2"/>
          </p:nvPr>
        </p:nvSpPr>
        <p:spPr/>
        <p:txBody>
          <a:bodyPr>
            <a:normAutofit/>
          </a:bodyPr>
          <a:lstStyle/>
          <a:p>
            <a:endParaRPr lang="en-GB"/>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0581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8CADC"/>
          </a:solidFill>
        </p:spPr>
        <p:txBody>
          <a:bodyPr/>
          <a:lstStyle/>
          <a:p>
            <a:r>
              <a:rPr lang="en-GB" b="1" dirty="0"/>
              <a:t>Getting to know me</a:t>
            </a:r>
          </a:p>
        </p:txBody>
      </p:sp>
      <p:sp>
        <p:nvSpPr>
          <p:cNvPr id="5" name="Content Placeholder 4"/>
          <p:cNvSpPr>
            <a:spLocks noGrp="1"/>
          </p:cNvSpPr>
          <p:nvPr>
            <p:ph sz="half" idx="1"/>
          </p:nvPr>
        </p:nvSpPr>
        <p:spPr/>
        <p:txBody>
          <a:bodyPr>
            <a:normAutofit fontScale="92500" lnSpcReduction="20000"/>
          </a:bodyPr>
          <a:lstStyle/>
          <a:p>
            <a:pPr marL="0" indent="0">
              <a:buNone/>
            </a:pPr>
            <a:r>
              <a:rPr lang="en-GB" dirty="0"/>
              <a:t>Use this slide to describe how someone can start to get to know and build a relationship with the person so that they really connect with them. </a:t>
            </a:r>
          </a:p>
          <a:p>
            <a:pPr marL="0" indent="0">
              <a:buNone/>
            </a:pPr>
            <a:r>
              <a:rPr lang="en-GB" dirty="0"/>
              <a:t>Include information about any communication systems people should use to support them. </a:t>
            </a:r>
            <a:r>
              <a:rPr lang="en-GB" dirty="0" smtClean="0"/>
              <a:t>If the person uses a communication device you could add a link to the manual or include a film showing how to use it.</a:t>
            </a:r>
            <a:endParaRPr lang="en-GB" dirty="0"/>
          </a:p>
          <a:p>
            <a:pPr marL="0" indent="0">
              <a:buNone/>
            </a:pPr>
            <a:r>
              <a:rPr lang="en-GB" dirty="0"/>
              <a:t>Include suggestions of good ways to start a conversation or interaction.  Is it just by sitting and spending time with them in silence, is it through sensory communication, is it through looking at photos with them, sharing a sensory story, listening to music </a:t>
            </a:r>
            <a:r>
              <a:rPr lang="en-GB" dirty="0" smtClean="0"/>
              <a:t>together…?</a:t>
            </a:r>
            <a:endParaRPr lang="en-GB" dirty="0"/>
          </a:p>
        </p:txBody>
      </p:sp>
      <p:sp>
        <p:nvSpPr>
          <p:cNvPr id="6" name="Content Placeholder 5"/>
          <p:cNvSpPr>
            <a:spLocks noGrp="1"/>
          </p:cNvSpPr>
          <p:nvPr>
            <p:ph sz="half" idx="2"/>
          </p:nvPr>
        </p:nvSpPr>
        <p:spPr/>
        <p:txBody>
          <a:bodyPr>
            <a:normAutofit fontScale="92500" lnSpcReduction="20000"/>
          </a:bodyPr>
          <a:lstStyle/>
          <a:p>
            <a:pPr marL="0" indent="0">
              <a:buNone/>
            </a:pPr>
            <a:r>
              <a:rPr lang="en-GB" dirty="0"/>
              <a:t>Think about when and where this might happen.</a:t>
            </a:r>
          </a:p>
          <a:p>
            <a:pPr marL="0" indent="0">
              <a:buNone/>
            </a:pPr>
            <a:endParaRPr lang="en-GB" dirty="0"/>
          </a:p>
          <a:p>
            <a:pPr marL="0" indent="0">
              <a:buNone/>
            </a:pPr>
            <a:r>
              <a:rPr lang="en-GB" dirty="0"/>
              <a:t>What are their interests that someone may share ( a sports team they support, a favourite place they love to visit, a band they </a:t>
            </a:r>
            <a:r>
              <a:rPr lang="en-GB" dirty="0" smtClean="0"/>
              <a:t>love…)?</a:t>
            </a:r>
            <a:endParaRPr lang="en-GB" dirty="0"/>
          </a:p>
          <a:p>
            <a:pPr marL="0" indent="0">
              <a:buNone/>
            </a:pPr>
            <a:endParaRPr lang="en-GB" dirty="0" smtClean="0"/>
          </a:p>
          <a:p>
            <a:pPr marL="0" indent="0">
              <a:buNone/>
            </a:pPr>
            <a:endParaRPr lang="en-GB" dirty="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2515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8CADC"/>
          </a:solidFill>
        </p:spPr>
        <p:txBody>
          <a:bodyPr/>
          <a:lstStyle/>
          <a:p>
            <a:r>
              <a:rPr lang="en-GB" b="1" dirty="0"/>
              <a:t>Getting to know me</a:t>
            </a:r>
          </a:p>
        </p:txBody>
      </p:sp>
      <p:sp>
        <p:nvSpPr>
          <p:cNvPr id="5" name="Content Placeholder 4"/>
          <p:cNvSpPr>
            <a:spLocks noGrp="1"/>
          </p:cNvSpPr>
          <p:nvPr>
            <p:ph sz="half" idx="1"/>
          </p:nvPr>
        </p:nvSpPr>
        <p:spPr/>
        <p:txBody>
          <a:bodyPr>
            <a:normAutofit/>
          </a:bodyPr>
          <a:lstStyle/>
          <a:p>
            <a:pPr marL="0" indent="0">
              <a:buNone/>
            </a:pPr>
            <a:endParaRPr lang="en-GB" dirty="0"/>
          </a:p>
        </p:txBody>
      </p:sp>
      <p:sp>
        <p:nvSpPr>
          <p:cNvPr id="6" name="Content Placeholder 5"/>
          <p:cNvSpPr>
            <a:spLocks noGrp="1"/>
          </p:cNvSpPr>
          <p:nvPr>
            <p:ph sz="half" idx="2"/>
          </p:nvPr>
        </p:nvSpPr>
        <p:spPr/>
        <p:txBody>
          <a:bodyPr>
            <a:normAutofit/>
          </a:bodyPr>
          <a:lstStyle/>
          <a:p>
            <a:pPr marL="0" indent="0">
              <a:buNone/>
            </a:pPr>
            <a:endParaRPr lang="en-GB" dirty="0">
              <a:solidFill>
                <a:srgbClr val="00B050"/>
              </a:solidFill>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6630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3594"/>
            <a:ext cx="10515600" cy="1325563"/>
          </a:xfrm>
          <a:solidFill>
            <a:srgbClr val="68CADC"/>
          </a:solidFill>
        </p:spPr>
        <p:txBody>
          <a:bodyPr/>
          <a:lstStyle/>
          <a:p>
            <a:r>
              <a:rPr lang="en-GB" b="1" dirty="0"/>
              <a:t>Watch me communicate</a:t>
            </a:r>
          </a:p>
        </p:txBody>
      </p:sp>
      <p:sp>
        <p:nvSpPr>
          <p:cNvPr id="3" name="Content Placeholder 2"/>
          <p:cNvSpPr>
            <a:spLocks noGrp="1"/>
          </p:cNvSpPr>
          <p:nvPr>
            <p:ph idx="1"/>
          </p:nvPr>
        </p:nvSpPr>
        <p:spPr/>
        <p:txBody>
          <a:bodyPr/>
          <a:lstStyle/>
          <a:p>
            <a:pPr marL="0" indent="0">
              <a:buNone/>
            </a:pPr>
            <a:r>
              <a:rPr lang="en-GB" dirty="0"/>
              <a:t>Include films, where possible, that show the person communicating with someone they care about and have a connection with, for example; intensive interaction, using a signing system, objects of reference, talking mats, sensory communication.  You may want to include films from different settings, home, day service, school, short breaks, with friends </a:t>
            </a:r>
            <a:r>
              <a:rPr lang="en-GB" dirty="0" smtClean="0"/>
              <a:t>etc.</a:t>
            </a:r>
            <a:endParaRPr lang="en-GB" dirty="0"/>
          </a:p>
        </p:txBody>
      </p:sp>
      <p:sp>
        <p:nvSpPr>
          <p:cNvPr id="4" name="Action Button: Home 3">
            <a:hlinkClick r:id="rId2" action="ppaction://hlinksldjump" highlightClick="1"/>
          </p:cNvPr>
          <p:cNvSpPr/>
          <p:nvPr/>
        </p:nvSpPr>
        <p:spPr>
          <a:xfrm>
            <a:off x="10016197" y="467509"/>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031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3594"/>
            <a:ext cx="10515600" cy="1325563"/>
          </a:xfrm>
          <a:solidFill>
            <a:srgbClr val="68CADC"/>
          </a:solidFill>
        </p:spPr>
        <p:txBody>
          <a:bodyPr/>
          <a:lstStyle/>
          <a:p>
            <a:r>
              <a:rPr lang="en-GB" b="1" dirty="0"/>
              <a:t>Watch me communicate</a:t>
            </a:r>
          </a:p>
        </p:txBody>
      </p:sp>
      <p:sp>
        <p:nvSpPr>
          <p:cNvPr id="3" name="Content Placeholder 2"/>
          <p:cNvSpPr>
            <a:spLocks noGrp="1"/>
          </p:cNvSpPr>
          <p:nvPr>
            <p:ph idx="1"/>
          </p:nvPr>
        </p:nvSpPr>
        <p:spPr/>
        <p:txBody>
          <a:bodyPr/>
          <a:lstStyle/>
          <a:p>
            <a:pPr marL="0" indent="0">
              <a:buNone/>
            </a:pPr>
            <a:endParaRPr lang="en-GB" dirty="0"/>
          </a:p>
        </p:txBody>
      </p:sp>
      <p:sp>
        <p:nvSpPr>
          <p:cNvPr id="4" name="Action Button: Home 3">
            <a:hlinkClick r:id="rId2" action="ppaction://hlinksldjump" highlightClick="1"/>
          </p:cNvPr>
          <p:cNvSpPr/>
          <p:nvPr/>
        </p:nvSpPr>
        <p:spPr>
          <a:xfrm>
            <a:off x="10016197" y="467509"/>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4307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EC346"/>
          </a:solidFill>
        </p:spPr>
        <p:txBody>
          <a:bodyPr/>
          <a:lstStyle/>
          <a:p>
            <a:r>
              <a:rPr lang="en-GB" b="1" dirty="0"/>
              <a:t>How to support me</a:t>
            </a:r>
          </a:p>
        </p:txBody>
      </p:sp>
      <p:sp>
        <p:nvSpPr>
          <p:cNvPr id="3" name="Content Placeholder 2"/>
          <p:cNvSpPr>
            <a:spLocks noGrp="1"/>
          </p:cNvSpPr>
          <p:nvPr>
            <p:ph idx="1"/>
          </p:nvPr>
        </p:nvSpPr>
        <p:spPr>
          <a:xfrm>
            <a:off x="838200" y="1793786"/>
            <a:ext cx="10515600" cy="4351338"/>
          </a:xfrm>
          <a:solidFill>
            <a:srgbClr val="FEC346"/>
          </a:solidFill>
        </p:spPr>
        <p:txBody>
          <a:bodyPr>
            <a:normAutofit fontScale="77500" lnSpcReduction="20000"/>
          </a:bodyPr>
          <a:lstStyle/>
          <a:p>
            <a:pPr marL="0" indent="0">
              <a:buNone/>
            </a:pPr>
            <a:r>
              <a:rPr lang="en-GB" dirty="0"/>
              <a:t>This section includes information about my:</a:t>
            </a:r>
          </a:p>
          <a:p>
            <a:pPr marL="0" indent="0">
              <a:buNone/>
            </a:pPr>
            <a:r>
              <a:rPr lang="en-GB" dirty="0"/>
              <a:t>Postural </a:t>
            </a:r>
            <a:r>
              <a:rPr lang="en-GB" dirty="0" smtClean="0"/>
              <a:t>care</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endParaRPr lang="en-GB" dirty="0"/>
          </a:p>
          <a:p>
            <a:pPr marL="0" indent="0">
              <a:buNone/>
            </a:pPr>
            <a:endParaRPr lang="en-GB" dirty="0" smtClean="0"/>
          </a:p>
          <a:p>
            <a:pPr marL="0" indent="0">
              <a:buNone/>
            </a:pPr>
            <a:endParaRPr lang="en-GB" dirty="0"/>
          </a:p>
          <a:p>
            <a:pPr marL="0" indent="0">
              <a:buNone/>
            </a:pPr>
            <a:r>
              <a:rPr lang="en-GB" dirty="0" smtClean="0"/>
              <a:t>You may choose to share information about other things in this section</a:t>
            </a:r>
          </a:p>
          <a:p>
            <a:pPr marL="0" indent="0">
              <a:buNone/>
            </a:pPr>
            <a:endParaRPr lang="en-GB" dirty="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Custom 4">
            <a:hlinkClick r:id="rId3" action="ppaction://hlinksldjump" highlightClick="1"/>
          </p:cNvPr>
          <p:cNvSpPr/>
          <p:nvPr/>
        </p:nvSpPr>
        <p:spPr>
          <a:xfrm>
            <a:off x="1019502" y="3228916"/>
            <a:ext cx="2806264" cy="45194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When I am lying down</a:t>
            </a:r>
            <a:endParaRPr lang="en-GB" dirty="0"/>
          </a:p>
        </p:txBody>
      </p:sp>
      <p:sp>
        <p:nvSpPr>
          <p:cNvPr id="9" name="Action Button: Custom 8">
            <a:hlinkClick r:id="rId4" action="ppaction://hlinksldjump" highlightClick="1"/>
          </p:cNvPr>
          <p:cNvSpPr/>
          <p:nvPr/>
        </p:nvSpPr>
        <p:spPr>
          <a:xfrm>
            <a:off x="1019502" y="4581499"/>
            <a:ext cx="2806264" cy="45023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When I am standing</a:t>
            </a:r>
            <a:endParaRPr lang="en-GB" dirty="0"/>
          </a:p>
        </p:txBody>
      </p:sp>
      <p:sp>
        <p:nvSpPr>
          <p:cNvPr id="10" name="Action Button: Custom 9">
            <a:hlinkClick r:id="rId5" action="ppaction://hlinksldjump" highlightClick="1"/>
          </p:cNvPr>
          <p:cNvSpPr/>
          <p:nvPr/>
        </p:nvSpPr>
        <p:spPr>
          <a:xfrm>
            <a:off x="1019502" y="2522959"/>
            <a:ext cx="2806264" cy="43627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My posture</a:t>
            </a:r>
            <a:endParaRPr lang="en-GB" dirty="0"/>
          </a:p>
        </p:txBody>
      </p:sp>
      <p:sp>
        <p:nvSpPr>
          <p:cNvPr id="11" name="Rectangle 10">
            <a:hlinkClick r:id="rId6" action="ppaction://hlinksldjump"/>
          </p:cNvPr>
          <p:cNvSpPr/>
          <p:nvPr/>
        </p:nvSpPr>
        <p:spPr>
          <a:xfrm>
            <a:off x="1019502" y="3902461"/>
            <a:ext cx="2806264" cy="457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When I am sitting</a:t>
            </a:r>
            <a:endParaRPr lang="en-GB" dirty="0"/>
          </a:p>
        </p:txBody>
      </p:sp>
    </p:spTree>
    <p:extLst>
      <p:ext uri="{BB962C8B-B14F-4D97-AF65-F5344CB8AC3E}">
        <p14:creationId xmlns:p14="http://schemas.microsoft.com/office/powerpoint/2010/main" val="3712056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EC346"/>
          </a:solidFill>
        </p:spPr>
        <p:txBody>
          <a:bodyPr/>
          <a:lstStyle/>
          <a:p>
            <a:r>
              <a:rPr lang="en-GB" b="1" dirty="0" smtClean="0"/>
              <a:t>Postural Care</a:t>
            </a:r>
            <a:endParaRPr lang="en-GB" b="1" dirty="0"/>
          </a:p>
        </p:txBody>
      </p:sp>
      <p:sp>
        <p:nvSpPr>
          <p:cNvPr id="3" name="Content Placeholder 2"/>
          <p:cNvSpPr>
            <a:spLocks noGrp="1"/>
          </p:cNvSpPr>
          <p:nvPr>
            <p:ph idx="1"/>
          </p:nvPr>
        </p:nvSpPr>
        <p:spPr/>
        <p:txBody>
          <a:bodyPr vert="horz" lIns="91440" tIns="45720" rIns="91440" bIns="45720" rtlCol="0" anchor="t">
            <a:normAutofit/>
          </a:bodyPr>
          <a:lstStyle/>
          <a:p>
            <a:r>
              <a:rPr lang="en-GB" b="1" dirty="0" smtClean="0">
                <a:cs typeface="Calibri"/>
              </a:rPr>
              <a:t>Disclaimer: </a:t>
            </a:r>
            <a:r>
              <a:rPr lang="en-GB" dirty="0" smtClean="0">
                <a:cs typeface="Calibri"/>
              </a:rPr>
              <a:t>the person</a:t>
            </a:r>
            <a:r>
              <a:rPr lang="en-GB" dirty="0" smtClean="0"/>
              <a:t> </a:t>
            </a:r>
            <a:r>
              <a:rPr lang="en-GB" dirty="0"/>
              <a:t>should only let people touch </a:t>
            </a:r>
            <a:r>
              <a:rPr lang="en-GB" dirty="0" smtClean="0"/>
              <a:t>them</a:t>
            </a:r>
            <a:r>
              <a:rPr lang="en-GB" dirty="0" smtClean="0"/>
              <a:t> </a:t>
            </a:r>
            <a:r>
              <a:rPr lang="en-GB" dirty="0"/>
              <a:t>for postural care support if </a:t>
            </a:r>
            <a:r>
              <a:rPr lang="en-GB" dirty="0" smtClean="0"/>
              <a:t>they</a:t>
            </a:r>
            <a:r>
              <a:rPr lang="en-GB" dirty="0" smtClean="0"/>
              <a:t> </a:t>
            </a:r>
            <a:r>
              <a:rPr lang="en-GB" dirty="0"/>
              <a:t>feel comfortable with this. There will be some occasions when </a:t>
            </a:r>
            <a:r>
              <a:rPr lang="en-GB" dirty="0" smtClean="0"/>
              <a:t>the person is</a:t>
            </a:r>
            <a:r>
              <a:rPr lang="en-GB" dirty="0" smtClean="0"/>
              <a:t> </a:t>
            </a:r>
            <a:r>
              <a:rPr lang="en-GB" dirty="0"/>
              <a:t>working with </a:t>
            </a:r>
            <a:r>
              <a:rPr lang="en-GB" dirty="0" smtClean="0"/>
              <a:t>their</a:t>
            </a:r>
            <a:r>
              <a:rPr lang="en-GB" dirty="0" smtClean="0"/>
              <a:t> </a:t>
            </a:r>
            <a:r>
              <a:rPr lang="en-GB" dirty="0"/>
              <a:t>therapist or being fitted for a </a:t>
            </a:r>
            <a:r>
              <a:rPr lang="en-GB" dirty="0" smtClean="0"/>
              <a:t>chair </a:t>
            </a:r>
            <a:r>
              <a:rPr lang="en-GB" dirty="0"/>
              <a:t>where people will </a:t>
            </a:r>
            <a:r>
              <a:rPr lang="en-GB" dirty="0" smtClean="0"/>
              <a:t>need to touch </a:t>
            </a:r>
            <a:r>
              <a:rPr lang="en-GB" dirty="0" smtClean="0"/>
              <a:t>them</a:t>
            </a:r>
            <a:r>
              <a:rPr lang="en-GB" dirty="0" smtClean="0"/>
              <a:t>, </a:t>
            </a:r>
            <a:r>
              <a:rPr lang="en-GB" dirty="0"/>
              <a:t>but people should always ask </a:t>
            </a:r>
            <a:r>
              <a:rPr lang="en-GB" dirty="0" smtClean="0"/>
              <a:t>the person’s</a:t>
            </a:r>
            <a:r>
              <a:rPr lang="en-GB" dirty="0" smtClean="0"/>
              <a:t> </a:t>
            </a:r>
            <a:r>
              <a:rPr lang="en-GB" dirty="0" smtClean="0"/>
              <a:t>permission before touching </a:t>
            </a:r>
            <a:r>
              <a:rPr lang="en-GB" dirty="0" smtClean="0"/>
              <a:t>them</a:t>
            </a:r>
            <a:r>
              <a:rPr lang="en-GB" dirty="0" smtClean="0"/>
              <a:t> </a:t>
            </a:r>
            <a:r>
              <a:rPr lang="en-GB" dirty="0" smtClean="0"/>
              <a:t>and </a:t>
            </a:r>
            <a:r>
              <a:rPr lang="en-GB" dirty="0" smtClean="0"/>
              <a:t>they should always explain </a:t>
            </a:r>
            <a:r>
              <a:rPr lang="en-GB" dirty="0" smtClean="0"/>
              <a:t>what they are doing.</a:t>
            </a:r>
          </a:p>
          <a:p>
            <a:endParaRPr lang="en-GB" dirty="0"/>
          </a:p>
          <a:p>
            <a:r>
              <a:rPr lang="en-GB" dirty="0" smtClean="0"/>
              <a:t>You may want to include information here about how a professional </a:t>
            </a:r>
            <a:r>
              <a:rPr lang="en-GB" dirty="0"/>
              <a:t>can best explain what they </a:t>
            </a:r>
            <a:r>
              <a:rPr lang="en-GB" dirty="0" smtClean="0"/>
              <a:t>are going to do and how they can know whether the person is happy or not happy with it.</a:t>
            </a:r>
            <a:endParaRPr lang="en-GB" sz="2000" dirty="0" smtClean="0">
              <a:cs typeface="Calibri"/>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Beginning 4">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6262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How to use this passport</a:t>
            </a:r>
          </a:p>
        </p:txBody>
      </p:sp>
      <p:sp>
        <p:nvSpPr>
          <p:cNvPr id="6" name="Content Placeholder 5"/>
          <p:cNvSpPr>
            <a:spLocks noGrp="1"/>
          </p:cNvSpPr>
          <p:nvPr>
            <p:ph idx="1"/>
          </p:nvPr>
        </p:nvSpPr>
        <p:spPr/>
        <p:txBody>
          <a:bodyPr>
            <a:normAutofit lnSpcReduction="10000"/>
          </a:bodyPr>
          <a:lstStyle/>
          <a:p>
            <a:pPr marL="0" indent="0">
              <a:buNone/>
            </a:pPr>
            <a:r>
              <a:rPr lang="en-GB" dirty="0"/>
              <a:t>Please use this passport in a way that works for you</a:t>
            </a:r>
            <a:r>
              <a:rPr lang="en-GB" dirty="0" smtClean="0"/>
              <a:t>.  Not </a:t>
            </a:r>
            <a:r>
              <a:rPr lang="en-GB" dirty="0"/>
              <a:t>everyone will need all the sections.  You can delete slides or sections that don’t work for </a:t>
            </a:r>
            <a:r>
              <a:rPr lang="en-GB" dirty="0" smtClean="0"/>
              <a:t>you.  If </a:t>
            </a:r>
            <a:r>
              <a:rPr lang="en-GB" dirty="0"/>
              <a:t>you need extra slides you can add them in by duplicating the slide</a:t>
            </a:r>
            <a:r>
              <a:rPr lang="en-GB" dirty="0" smtClean="0"/>
              <a:t>.</a:t>
            </a:r>
          </a:p>
          <a:p>
            <a:pPr marL="0" indent="0">
              <a:buNone/>
            </a:pPr>
            <a:r>
              <a:rPr lang="en-GB" dirty="0" smtClean="0"/>
              <a:t>Please don’t feel you need to complete the passport all in one go.  The passport is a big document and it will take time for you to think about and complete.  It can be done in stages, at your own pace, in a way that works for you.</a:t>
            </a:r>
            <a:endParaRPr lang="en-GB" dirty="0"/>
          </a:p>
          <a:p>
            <a:pPr marL="0" indent="0">
              <a:buNone/>
            </a:pPr>
            <a:r>
              <a:rPr lang="en-GB" dirty="0"/>
              <a:t>The </a:t>
            </a:r>
            <a:r>
              <a:rPr lang="en-GB" dirty="0" smtClean="0"/>
              <a:t>link </a:t>
            </a:r>
            <a:r>
              <a:rPr lang="en-GB" dirty="0"/>
              <a:t>below </a:t>
            </a:r>
            <a:r>
              <a:rPr lang="en-GB" dirty="0" smtClean="0"/>
              <a:t>takes </a:t>
            </a:r>
            <a:r>
              <a:rPr lang="en-GB" dirty="0"/>
              <a:t>you to some short “how to” films which explain how to use the passport, add a slide, insert </a:t>
            </a:r>
            <a:r>
              <a:rPr lang="en-GB" dirty="0" smtClean="0"/>
              <a:t>photos, films or links to files, change </a:t>
            </a:r>
            <a:r>
              <a:rPr lang="en-GB" dirty="0"/>
              <a:t>the layout of the </a:t>
            </a:r>
            <a:r>
              <a:rPr lang="en-GB" dirty="0" smtClean="0"/>
              <a:t>slide etc.</a:t>
            </a:r>
            <a:endParaRPr lang="en-GB" dirty="0"/>
          </a:p>
          <a:p>
            <a:pPr marL="0" indent="0">
              <a:buNone/>
            </a:pPr>
            <a:endParaRPr lang="en-GB" dirty="0"/>
          </a:p>
          <a:p>
            <a:pPr marL="0" indent="0">
              <a:buNone/>
            </a:pPr>
            <a:r>
              <a:rPr lang="en-GB" dirty="0"/>
              <a:t> </a:t>
            </a:r>
          </a:p>
          <a:p>
            <a:pPr marL="0" indent="0" algn="r">
              <a:buNone/>
            </a:pPr>
            <a:r>
              <a:rPr lang="en-GB" dirty="0" smtClean="0">
                <a:hlinkClick r:id="rId2"/>
              </a:rPr>
              <a:t> Click here to watch film</a:t>
            </a:r>
            <a:r>
              <a:rPr lang="en-GB" dirty="0" smtClean="0"/>
              <a:t> </a:t>
            </a:r>
            <a:endParaRPr lang="en-GB" dirty="0"/>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1712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EC346"/>
          </a:solidFill>
        </p:spPr>
        <p:txBody>
          <a:bodyPr/>
          <a:lstStyle/>
          <a:p>
            <a:r>
              <a:rPr lang="en-GB" b="1" dirty="0"/>
              <a:t>My posture</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0" indent="0">
              <a:buNone/>
            </a:pPr>
            <a:r>
              <a:rPr lang="en-GB" sz="2000" dirty="0">
                <a:cs typeface="Calibri" panose="020F0502020204030204"/>
              </a:rPr>
              <a:t>This section is all about the equipment and positioning that is used to keep the person safe and comfortable.</a:t>
            </a:r>
          </a:p>
          <a:p>
            <a:pPr marL="0" indent="0">
              <a:buNone/>
            </a:pPr>
            <a:r>
              <a:rPr lang="en-GB" sz="2000" dirty="0">
                <a:cs typeface="Calibri" panose="020F0502020204030204"/>
              </a:rPr>
              <a:t>Think about and include why this is important to the person, for example: </a:t>
            </a:r>
          </a:p>
          <a:p>
            <a:pPr marL="0" indent="0">
              <a:buNone/>
            </a:pPr>
            <a:r>
              <a:rPr lang="en-GB" sz="2000" dirty="0">
                <a:solidFill>
                  <a:srgbClr val="0070C0"/>
                </a:solidFill>
                <a:ea typeface="+mn-lt"/>
                <a:cs typeface="+mn-lt"/>
              </a:rPr>
              <a:t>I find it hard to change position without help from someone </a:t>
            </a:r>
            <a:r>
              <a:rPr lang="en-GB" sz="2000" dirty="0" smtClean="0">
                <a:solidFill>
                  <a:srgbClr val="0070C0"/>
                </a:solidFill>
                <a:ea typeface="+mn-lt"/>
                <a:cs typeface="+mn-lt"/>
              </a:rPr>
              <a:t>else.</a:t>
            </a:r>
            <a:endParaRPr lang="en-GB" sz="2000" dirty="0">
              <a:solidFill>
                <a:srgbClr val="0070C0"/>
              </a:solidFill>
              <a:ea typeface="+mn-lt"/>
              <a:cs typeface="+mn-lt"/>
            </a:endParaRPr>
          </a:p>
          <a:p>
            <a:pPr marL="0" indent="0">
              <a:buNone/>
            </a:pPr>
            <a:r>
              <a:rPr lang="en-GB" sz="2000" dirty="0">
                <a:solidFill>
                  <a:srgbClr val="0070C0"/>
                </a:solidFill>
                <a:cs typeface="Calibri"/>
              </a:rPr>
              <a:t>Most people can change position when they are uncomfortable, and I need some help to do </a:t>
            </a:r>
            <a:r>
              <a:rPr lang="en-GB" sz="2000" dirty="0" smtClean="0">
                <a:solidFill>
                  <a:srgbClr val="0070C0"/>
                </a:solidFill>
                <a:cs typeface="Calibri"/>
              </a:rPr>
              <a:t>this.</a:t>
            </a:r>
            <a:endParaRPr lang="en-GB" sz="2000" dirty="0">
              <a:solidFill>
                <a:srgbClr val="0070C0"/>
              </a:solidFill>
              <a:cs typeface="Calibri"/>
            </a:endParaRPr>
          </a:p>
          <a:p>
            <a:pPr marL="0" indent="0">
              <a:buNone/>
            </a:pPr>
            <a:r>
              <a:rPr lang="en-GB" sz="2000" dirty="0">
                <a:solidFill>
                  <a:srgbClr val="0070C0"/>
                </a:solidFill>
                <a:cs typeface="Calibri"/>
              </a:rPr>
              <a:t>If I am in one position for a long time it will become uncomfortable and even </a:t>
            </a:r>
            <a:r>
              <a:rPr lang="en-GB" sz="2000" dirty="0" smtClean="0">
                <a:solidFill>
                  <a:srgbClr val="0070C0"/>
                </a:solidFill>
                <a:cs typeface="Calibri"/>
              </a:rPr>
              <a:t>painful.</a:t>
            </a:r>
            <a:endParaRPr lang="en-GB" sz="2000" dirty="0">
              <a:solidFill>
                <a:srgbClr val="0070C0"/>
              </a:solidFill>
              <a:cs typeface="Calibri"/>
            </a:endParaRPr>
          </a:p>
          <a:p>
            <a:pPr marL="0" indent="0">
              <a:buNone/>
            </a:pPr>
            <a:r>
              <a:rPr lang="en-GB" sz="2000" dirty="0">
                <a:solidFill>
                  <a:srgbClr val="0070C0"/>
                </a:solidFill>
                <a:cs typeface="Calibri"/>
              </a:rPr>
              <a:t>My body is soft and if it isn't supported well can change shape because of </a:t>
            </a:r>
            <a:r>
              <a:rPr lang="en-GB" sz="2000" dirty="0" smtClean="0">
                <a:solidFill>
                  <a:srgbClr val="0070C0"/>
                </a:solidFill>
                <a:cs typeface="Calibri"/>
              </a:rPr>
              <a:t>gravity.</a:t>
            </a:r>
            <a:endParaRPr lang="en-GB" sz="2000" dirty="0">
              <a:solidFill>
                <a:srgbClr val="0070C0"/>
              </a:solidFill>
              <a:cs typeface="Calibri"/>
            </a:endParaRPr>
          </a:p>
          <a:p>
            <a:pPr marL="0" indent="0">
              <a:buNone/>
            </a:pPr>
            <a:r>
              <a:rPr lang="en-GB" sz="2000" dirty="0">
                <a:solidFill>
                  <a:srgbClr val="0070C0"/>
                </a:solidFill>
              </a:rPr>
              <a:t>When I am excited, upset or experiencing any change in emotion, my muscles make my posture </a:t>
            </a:r>
            <a:r>
              <a:rPr lang="en-GB" sz="2000" dirty="0" smtClean="0">
                <a:solidFill>
                  <a:srgbClr val="0070C0"/>
                </a:solidFill>
              </a:rPr>
              <a:t>change.</a:t>
            </a:r>
            <a:endParaRPr lang="en-GB" sz="2000" dirty="0">
              <a:solidFill>
                <a:srgbClr val="0070C0"/>
              </a:solidFill>
            </a:endParaRPr>
          </a:p>
          <a:p>
            <a:pPr marL="0" indent="0">
              <a:buNone/>
            </a:pPr>
            <a:r>
              <a:rPr lang="en-GB" sz="2000" dirty="0">
                <a:solidFill>
                  <a:srgbClr val="0070C0"/>
                </a:solidFill>
              </a:rPr>
              <a:t>I get red marks on my skin when my posture is not well </a:t>
            </a:r>
            <a:r>
              <a:rPr lang="en-GB" sz="2000" dirty="0" smtClean="0">
                <a:solidFill>
                  <a:srgbClr val="0070C0"/>
                </a:solidFill>
              </a:rPr>
              <a:t>supported.</a:t>
            </a:r>
            <a:endParaRPr lang="en-GB" sz="2000" dirty="0">
              <a:solidFill>
                <a:srgbClr val="0070C0"/>
              </a:solidFill>
            </a:endParaRPr>
          </a:p>
          <a:p>
            <a:pPr marL="0" indent="0">
              <a:buNone/>
            </a:pPr>
            <a:r>
              <a:rPr lang="en-GB" sz="2000" dirty="0">
                <a:solidFill>
                  <a:srgbClr val="0070C0"/>
                </a:solidFill>
                <a:cs typeface="Calibri"/>
              </a:rPr>
              <a:t>I only have one body, so we all need to take good care of </a:t>
            </a:r>
            <a:r>
              <a:rPr lang="en-GB" sz="2000" dirty="0" smtClean="0">
                <a:solidFill>
                  <a:srgbClr val="0070C0"/>
                </a:solidFill>
                <a:cs typeface="Calibri"/>
              </a:rPr>
              <a:t>it as much as possible.</a:t>
            </a:r>
          </a:p>
          <a:p>
            <a:r>
              <a:rPr lang="en-GB" sz="2000" dirty="0" smtClean="0">
                <a:cs typeface="Calibri"/>
              </a:rPr>
              <a:t>   </a:t>
            </a:r>
            <a:endParaRPr lang="en-GB" sz="2000" dirty="0">
              <a:cs typeface="Calibri"/>
            </a:endParaRPr>
          </a:p>
          <a:p>
            <a:pPr algn="r"/>
            <a:r>
              <a:rPr lang="en-GB" sz="1900" dirty="0" smtClean="0">
                <a:cs typeface="Calibri"/>
                <a:hlinkClick r:id="rId2"/>
              </a:rPr>
              <a:t>Click </a:t>
            </a:r>
            <a:r>
              <a:rPr lang="en-GB" sz="1900" dirty="0">
                <a:cs typeface="Calibri"/>
                <a:hlinkClick r:id="rId2"/>
              </a:rPr>
              <a:t>here to watch film</a:t>
            </a:r>
            <a:endParaRPr lang="en-GB" sz="1900" dirty="0">
              <a:cs typeface="Calibri"/>
            </a:endParaRPr>
          </a:p>
          <a:p>
            <a:pPr marL="0" indent="0">
              <a:buNone/>
            </a:pPr>
            <a:endParaRPr lang="en-GB" sz="2000" dirty="0" smtClean="0">
              <a:cs typeface="Calibri"/>
            </a:endParaRPr>
          </a:p>
        </p:txBody>
      </p:sp>
      <p:sp>
        <p:nvSpPr>
          <p:cNvPr id="4" name="Action Button: Home 3">
            <a:hlinkClick r:id="rId3"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Beginning 4">
            <a:hlinkClick r:id="rId4"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7151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EC346"/>
          </a:solidFill>
        </p:spPr>
        <p:txBody>
          <a:bodyPr/>
          <a:lstStyle/>
          <a:p>
            <a:r>
              <a:rPr lang="en-GB" b="1" dirty="0"/>
              <a:t>My posture</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dirty="0">
              <a:cs typeface="Calibri"/>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Beginning 4">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0771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My body shape</a:t>
            </a:r>
          </a:p>
        </p:txBody>
      </p:sp>
      <p:sp>
        <p:nvSpPr>
          <p:cNvPr id="3" name="Content Placeholder 2"/>
          <p:cNvSpPr>
            <a:spLocks noGrp="1"/>
          </p:cNvSpPr>
          <p:nvPr>
            <p:ph idx="1"/>
          </p:nvPr>
        </p:nvSpPr>
        <p:spPr>
          <a:xfrm>
            <a:off x="838200" y="1825625"/>
            <a:ext cx="4704576" cy="4351338"/>
          </a:xfrm>
        </p:spPr>
        <p:txBody>
          <a:bodyPr vert="horz" lIns="91440" tIns="45720" rIns="91440" bIns="45720" rtlCol="0" anchor="t">
            <a:normAutofit/>
          </a:bodyPr>
          <a:lstStyle/>
          <a:p>
            <a:pPr marL="0" indent="0">
              <a:buNone/>
            </a:pPr>
            <a:r>
              <a:rPr lang="en-GB" dirty="0">
                <a:cs typeface="Calibri" panose="020F0502020204030204"/>
              </a:rPr>
              <a:t>Use this section to describe the person’s current body shape. Any changes that may have taken place such as curvature of the spine, hip dislocation or changes in chest shape. </a:t>
            </a:r>
          </a:p>
          <a:p>
            <a:pPr marL="0" indent="0">
              <a:buNone/>
            </a:pPr>
            <a:endParaRPr lang="en-GB" dirty="0">
              <a:cs typeface="Calibri" panose="020F0502020204030204"/>
            </a:endParaRPr>
          </a:p>
          <a:p>
            <a:pPr marL="0" indent="0">
              <a:buNone/>
            </a:pPr>
            <a:r>
              <a:rPr lang="en-GB" dirty="0">
                <a:cs typeface="Calibri" panose="020F0502020204030204"/>
              </a:rPr>
              <a:t>If you have any reports from Physios or OTs it would be helpful to link them to this slide.  </a:t>
            </a:r>
            <a:r>
              <a:rPr lang="en-GB" dirty="0" smtClean="0">
                <a:cs typeface="Calibri" panose="020F0502020204030204"/>
              </a:rPr>
              <a:t>Watch the film </a:t>
            </a:r>
            <a:r>
              <a:rPr lang="en-GB" dirty="0">
                <a:cs typeface="Calibri" panose="020F0502020204030204"/>
              </a:rPr>
              <a:t>on slide 3 for help on how to do this.</a:t>
            </a: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6F440FC-686F-4B50-BDDF-3A49E18F2ACA}"/>
              </a:ext>
            </a:extLst>
          </p:cNvPr>
          <p:cNvSpPr txBox="1"/>
          <p:nvPr/>
        </p:nvSpPr>
        <p:spPr>
          <a:xfrm>
            <a:off x="6062546" y="1825083"/>
            <a:ext cx="5122126"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600" dirty="0">
              <a:cs typeface="Calibri"/>
            </a:endParaRPr>
          </a:p>
        </p:txBody>
      </p:sp>
      <p:sp>
        <p:nvSpPr>
          <p:cNvPr id="6" name="TextBox 5">
            <a:extLst>
              <a:ext uri="{FF2B5EF4-FFF2-40B4-BE49-F238E27FC236}">
                <a16:creationId xmlns:a16="http://schemas.microsoft.com/office/drawing/2014/main" id="{6EDD2A1F-FC04-4284-9765-D30051803217}"/>
              </a:ext>
            </a:extLst>
          </p:cNvPr>
          <p:cNvSpPr txBox="1"/>
          <p:nvPr/>
        </p:nvSpPr>
        <p:spPr>
          <a:xfrm>
            <a:off x="6062546" y="1713571"/>
            <a:ext cx="5289395"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As well as highlighting the person’s body shape it is also helpful to describe the impact that their body shape has on their life.</a:t>
            </a:r>
          </a:p>
          <a:p>
            <a:r>
              <a:rPr lang="en-GB" sz="2400" dirty="0">
                <a:cs typeface="Calibri"/>
              </a:rPr>
              <a:t>Does is cause them to have more health problems, to tire easily, to experience pain</a:t>
            </a:r>
            <a:r>
              <a:rPr lang="en-GB" sz="2400" dirty="0" smtClean="0">
                <a:cs typeface="Calibri"/>
              </a:rPr>
              <a:t>? Does it affect their body image and self esteem?</a:t>
            </a:r>
          </a:p>
          <a:p>
            <a:endParaRPr lang="en-GB" sz="2400" dirty="0">
              <a:cs typeface="Calibri"/>
            </a:endParaRPr>
          </a:p>
          <a:p>
            <a:pPr algn="r"/>
            <a:endParaRPr lang="en-GB" sz="2400" dirty="0" smtClean="0">
              <a:cs typeface="Calibri"/>
              <a:hlinkClick r:id="rId3"/>
            </a:endParaRPr>
          </a:p>
          <a:p>
            <a:pPr algn="r"/>
            <a:endParaRPr lang="en-GB" sz="2400" dirty="0">
              <a:cs typeface="Calibri"/>
              <a:hlinkClick r:id="rId3"/>
            </a:endParaRPr>
          </a:p>
          <a:p>
            <a:pPr algn="r"/>
            <a:r>
              <a:rPr lang="en-GB" dirty="0" smtClean="0">
                <a:cs typeface="Calibri"/>
                <a:hlinkClick r:id="rId3"/>
              </a:rPr>
              <a:t>Click here to watch film</a:t>
            </a:r>
            <a:endParaRPr lang="en-GB" dirty="0">
              <a:cs typeface="Calibri"/>
            </a:endParaRPr>
          </a:p>
          <a:p>
            <a:endParaRPr lang="en-GB" sz="2800" dirty="0">
              <a:cs typeface="Calibri"/>
            </a:endParaRPr>
          </a:p>
          <a:p>
            <a:endParaRPr lang="en-GB" dirty="0">
              <a:cs typeface="Calibri"/>
            </a:endParaRPr>
          </a:p>
        </p:txBody>
      </p:sp>
      <p:sp>
        <p:nvSpPr>
          <p:cNvPr id="8" name="Action Button: Forward or Next 7">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Beginning 9">
            <a:hlinkClick r:id="rId4"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6889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My body shape</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smtClean="0">
                <a:cs typeface="Calibri" panose="020F0502020204030204"/>
              </a:rPr>
              <a:t>.</a:t>
            </a:r>
            <a:endParaRPr lang="en-GB" dirty="0">
              <a:cs typeface="Calibri" panose="020F0502020204030204"/>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6F440FC-686F-4B50-BDDF-3A49E18F2ACA}"/>
              </a:ext>
            </a:extLst>
          </p:cNvPr>
          <p:cNvSpPr txBox="1"/>
          <p:nvPr/>
        </p:nvSpPr>
        <p:spPr>
          <a:xfrm>
            <a:off x="6062546" y="1825083"/>
            <a:ext cx="5122126"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600" dirty="0">
              <a:cs typeface="Calibri"/>
            </a:endParaRPr>
          </a:p>
        </p:txBody>
      </p:sp>
      <p:sp>
        <p:nvSpPr>
          <p:cNvPr id="6" name="TextBox 5">
            <a:extLst>
              <a:ext uri="{FF2B5EF4-FFF2-40B4-BE49-F238E27FC236}">
                <a16:creationId xmlns:a16="http://schemas.microsoft.com/office/drawing/2014/main" id="{6EDD2A1F-FC04-4284-9765-D30051803217}"/>
              </a:ext>
            </a:extLst>
          </p:cNvPr>
          <p:cNvSpPr txBox="1"/>
          <p:nvPr/>
        </p:nvSpPr>
        <p:spPr>
          <a:xfrm>
            <a:off x="6062546" y="1713571"/>
            <a:ext cx="5289395"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dirty="0">
              <a:cs typeface="Calibri"/>
            </a:endParaRPr>
          </a:p>
          <a:p>
            <a:endParaRPr lang="en-GB" dirty="0">
              <a:cs typeface="Calibri"/>
            </a:endParaRPr>
          </a:p>
        </p:txBody>
      </p:sp>
      <p:sp>
        <p:nvSpPr>
          <p:cNvPr id="8" name="Action Button: Forward or Next 7">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Beginning 9">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3812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My body</a:t>
            </a:r>
          </a:p>
        </p:txBody>
      </p:sp>
      <p:sp>
        <p:nvSpPr>
          <p:cNvPr id="3" name="Content Placeholder 2"/>
          <p:cNvSpPr>
            <a:spLocks noGrp="1"/>
          </p:cNvSpPr>
          <p:nvPr>
            <p:ph idx="1"/>
          </p:nvPr>
        </p:nvSpPr>
        <p:spPr>
          <a:xfrm>
            <a:off x="838200" y="1825625"/>
            <a:ext cx="10453649" cy="1186003"/>
          </a:xfrm>
        </p:spPr>
        <p:txBody>
          <a:bodyPr vert="horz" lIns="91440" tIns="45720" rIns="91440" bIns="45720" rtlCol="0" anchor="t">
            <a:normAutofit/>
          </a:bodyPr>
          <a:lstStyle/>
          <a:p>
            <a:pPr marL="0" indent="0">
              <a:buNone/>
            </a:pPr>
            <a:r>
              <a:rPr lang="en-GB" dirty="0">
                <a:cs typeface="Calibri" panose="020F0502020204030204"/>
              </a:rPr>
              <a:t>If you have any photographs that show the person’s body shape, they can be used here. You might want to point out things on the photograph that people need to be aware of, for example:</a:t>
            </a:r>
          </a:p>
          <a:p>
            <a:pPr marL="0" indent="0">
              <a:buNone/>
            </a:pPr>
            <a:endParaRPr lang="en-GB" dirty="0">
              <a:cs typeface="Calibri" panose="020F0502020204030204"/>
            </a:endParaRPr>
          </a:p>
          <a:p>
            <a:pPr marL="0" indent="0">
              <a:buNone/>
            </a:pPr>
            <a:endParaRPr lang="en-GB" dirty="0">
              <a:cs typeface="Calibri" panose="020F0502020204030204"/>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20191122081302_IMG_4302.JPG"/>
          <p:cNvPicPr>
            <a:picLocks noChangeAspect="1"/>
          </p:cNvPicPr>
          <p:nvPr/>
        </p:nvPicPr>
        <p:blipFill rotWithShape="1">
          <a:blip r:embed="rId3" cstate="print">
            <a:extLst>
              <a:ext uri="{28A0092B-C50C-407E-A947-70E740481C1C}">
                <a14:useLocalDpi xmlns:a14="http://schemas.microsoft.com/office/drawing/2010/main" val="0"/>
              </a:ext>
            </a:extLst>
          </a:blip>
          <a:srcRect l="13482"/>
          <a:stretch/>
        </p:blipFill>
        <p:spPr>
          <a:xfrm rot="5400000">
            <a:off x="2730869" y="3473994"/>
            <a:ext cx="3363109" cy="2591446"/>
          </a:xfrm>
          <a:prstGeom prst="rect">
            <a:avLst/>
          </a:prstGeom>
        </p:spPr>
      </p:pic>
      <p:sp>
        <p:nvSpPr>
          <p:cNvPr id="15" name="TextBox 14"/>
          <p:cNvSpPr txBox="1"/>
          <p:nvPr/>
        </p:nvSpPr>
        <p:spPr>
          <a:xfrm>
            <a:off x="6247169" y="3523222"/>
            <a:ext cx="4150190" cy="1938992"/>
          </a:xfrm>
          <a:prstGeom prst="rect">
            <a:avLst/>
          </a:prstGeom>
          <a:noFill/>
        </p:spPr>
        <p:txBody>
          <a:bodyPr wrap="square" rtlCol="0">
            <a:spAutoFit/>
          </a:bodyPr>
          <a:lstStyle/>
          <a:p>
            <a:r>
              <a:rPr lang="en-US" sz="2400" dirty="0"/>
              <a:t>I tilt my head back so that I can correct my vision. If I am wearing my glasses, I don</a:t>
            </a:r>
            <a:r>
              <a:rPr lang="fr-FR" sz="2400" dirty="0"/>
              <a:t>’</a:t>
            </a:r>
            <a:r>
              <a:rPr lang="en-US" sz="2400" dirty="0"/>
              <a:t>t do this</a:t>
            </a:r>
            <a:r>
              <a:rPr lang="en-US" sz="2400" dirty="0" smtClean="0"/>
              <a:t>!</a:t>
            </a:r>
          </a:p>
          <a:p>
            <a:endParaRPr lang="en-US" sz="2400" dirty="0"/>
          </a:p>
        </p:txBody>
      </p:sp>
      <p:sp>
        <p:nvSpPr>
          <p:cNvPr id="8" name="Action Button: Forward or Next 7">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Beginning 9">
            <a:hlinkClick r:id="rId4"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846984" y="5462214"/>
            <a:ext cx="3100750" cy="646331"/>
          </a:xfrm>
          <a:prstGeom prst="rect">
            <a:avLst/>
          </a:prstGeom>
          <a:noFill/>
        </p:spPr>
        <p:txBody>
          <a:bodyPr wrap="square" rtlCol="0">
            <a:spAutoFit/>
          </a:bodyPr>
          <a:lstStyle/>
          <a:p>
            <a:r>
              <a:rPr lang="en-GB" dirty="0" smtClean="0">
                <a:hlinkClick r:id="rId5"/>
              </a:rPr>
              <a:t>Click here to watch film 1</a:t>
            </a:r>
            <a:endParaRPr lang="en-GB" dirty="0" smtClean="0"/>
          </a:p>
          <a:p>
            <a:r>
              <a:rPr lang="en-GB" dirty="0" smtClean="0">
                <a:hlinkClick r:id="rId6"/>
              </a:rPr>
              <a:t>Click here to watch film 2</a:t>
            </a:r>
            <a:endParaRPr lang="en-GB" dirty="0"/>
          </a:p>
        </p:txBody>
      </p:sp>
    </p:spTree>
    <p:extLst>
      <p:ext uri="{BB962C8B-B14F-4D97-AF65-F5344CB8AC3E}">
        <p14:creationId xmlns:p14="http://schemas.microsoft.com/office/powerpoint/2010/main" val="21246591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My body</a:t>
            </a:r>
          </a:p>
        </p:txBody>
      </p:sp>
      <p:sp>
        <p:nvSpPr>
          <p:cNvPr id="3" name="Content Placeholder 2"/>
          <p:cNvSpPr>
            <a:spLocks noGrp="1"/>
          </p:cNvSpPr>
          <p:nvPr>
            <p:ph idx="1"/>
          </p:nvPr>
        </p:nvSpPr>
        <p:spPr>
          <a:xfrm>
            <a:off x="838200" y="1825625"/>
            <a:ext cx="10453649" cy="1186003"/>
          </a:xfrm>
        </p:spPr>
        <p:txBody>
          <a:bodyPr vert="horz" lIns="91440" tIns="45720" rIns="91440" bIns="45720" rtlCol="0" anchor="t">
            <a:normAutofit/>
          </a:bodyPr>
          <a:lstStyle/>
          <a:p>
            <a:pPr marL="0" indent="0">
              <a:buNone/>
            </a:pPr>
            <a:endParaRPr lang="en-GB" dirty="0">
              <a:cs typeface="Calibri" panose="020F0502020204030204"/>
            </a:endParaRPr>
          </a:p>
          <a:p>
            <a:pPr marL="0" indent="0">
              <a:buNone/>
            </a:pPr>
            <a:endParaRPr lang="en-GB" dirty="0">
              <a:cs typeface="Calibri" panose="020F0502020204030204"/>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Forward or Next 7">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Beginning 9">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2155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My body</a:t>
            </a:r>
          </a:p>
        </p:txBody>
      </p:sp>
      <p:sp>
        <p:nvSpPr>
          <p:cNvPr id="3" name="Content Placeholder 2"/>
          <p:cNvSpPr>
            <a:spLocks noGrp="1"/>
          </p:cNvSpPr>
          <p:nvPr>
            <p:ph idx="1"/>
          </p:nvPr>
        </p:nvSpPr>
        <p:spPr>
          <a:xfrm>
            <a:off x="838200" y="1825625"/>
            <a:ext cx="10453649" cy="989592"/>
          </a:xfrm>
        </p:spPr>
        <p:txBody>
          <a:bodyPr vert="horz" lIns="91440" tIns="45720" rIns="91440" bIns="45720" rtlCol="0" anchor="t">
            <a:normAutofit/>
          </a:bodyPr>
          <a:lstStyle/>
          <a:p>
            <a:pPr marL="0" indent="0">
              <a:buNone/>
            </a:pPr>
            <a:r>
              <a:rPr lang="en-GB" sz="1800" dirty="0">
                <a:cs typeface="Calibri" panose="020F0502020204030204"/>
              </a:rPr>
              <a:t>A really important part of the body that is often overlooked, and covered up, is the chest. Use this slide to record the person’s chest shape. It may be that the person is clothed when you take the photograph, in which case you can put your finger onto their sternum (the breastbone, where the ribs come together at the front).</a:t>
            </a:r>
          </a:p>
          <a:p>
            <a:pPr marL="0" indent="0">
              <a:buNone/>
            </a:pPr>
            <a:endParaRPr lang="en-GB" dirty="0">
              <a:cs typeface="Calibri" panose="020F0502020204030204"/>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9" descr="A picture containing person, indoor, holding, sitting&#10;&#10;Description automatically generated">
            <a:extLst>
              <a:ext uri="{FF2B5EF4-FFF2-40B4-BE49-F238E27FC236}">
                <a16:creationId xmlns:a16="http://schemas.microsoft.com/office/drawing/2014/main" id="{A924771C-3149-479B-93EA-B8A90CEBAA92}"/>
              </a:ext>
            </a:extLst>
          </p:cNvPr>
          <p:cNvPicPr>
            <a:picLocks noChangeAspect="1"/>
          </p:cNvPicPr>
          <p:nvPr/>
        </p:nvPicPr>
        <p:blipFill>
          <a:blip r:embed="rId3"/>
          <a:stretch>
            <a:fillRect/>
          </a:stretch>
        </p:blipFill>
        <p:spPr>
          <a:xfrm rot="5400000">
            <a:off x="4055370" y="3360992"/>
            <a:ext cx="3507249" cy="2338166"/>
          </a:xfrm>
          <a:prstGeom prst="rect">
            <a:avLst/>
          </a:prstGeom>
        </p:spPr>
      </p:pic>
      <p:sp>
        <p:nvSpPr>
          <p:cNvPr id="6" name="TextBox 5"/>
          <p:cNvSpPr txBox="1"/>
          <p:nvPr/>
        </p:nvSpPr>
        <p:spPr>
          <a:xfrm>
            <a:off x="7161366" y="3090192"/>
            <a:ext cx="4150191" cy="646331"/>
          </a:xfrm>
          <a:prstGeom prst="rect">
            <a:avLst/>
          </a:prstGeom>
          <a:noFill/>
        </p:spPr>
        <p:txBody>
          <a:bodyPr wrap="square" rtlCol="0">
            <a:spAutoFit/>
          </a:bodyPr>
          <a:lstStyle/>
          <a:p>
            <a:r>
              <a:rPr lang="en-US" dirty="0"/>
              <a:t>My sternum is in the </a:t>
            </a:r>
            <a:r>
              <a:rPr lang="en-US" dirty="0" err="1"/>
              <a:t>centre</a:t>
            </a:r>
            <a:r>
              <a:rPr lang="en-US" dirty="0"/>
              <a:t> / to the left / to the right of my </a:t>
            </a:r>
            <a:r>
              <a:rPr lang="en-US" dirty="0" smtClean="0"/>
              <a:t>chest.</a:t>
            </a:r>
            <a:endParaRPr lang="en-US" dirty="0"/>
          </a:p>
        </p:txBody>
      </p:sp>
      <p:sp>
        <p:nvSpPr>
          <p:cNvPr id="12" name="TextBox 11"/>
          <p:cNvSpPr txBox="1"/>
          <p:nvPr/>
        </p:nvSpPr>
        <p:spPr>
          <a:xfrm>
            <a:off x="951016" y="3897294"/>
            <a:ext cx="2714768" cy="923330"/>
          </a:xfrm>
          <a:prstGeom prst="rect">
            <a:avLst/>
          </a:prstGeom>
          <a:noFill/>
        </p:spPr>
        <p:txBody>
          <a:bodyPr wrap="square" rtlCol="0">
            <a:spAutoFit/>
          </a:bodyPr>
          <a:lstStyle/>
          <a:p>
            <a:r>
              <a:rPr lang="en-US" dirty="0"/>
              <a:t>My ribs are the same / different on either side of my </a:t>
            </a:r>
            <a:r>
              <a:rPr lang="en-US" dirty="0" smtClean="0"/>
              <a:t>chest.</a:t>
            </a:r>
            <a:endParaRPr lang="en-US" dirty="0"/>
          </a:p>
        </p:txBody>
      </p:sp>
      <p:cxnSp>
        <p:nvCxnSpPr>
          <p:cNvPr id="13" name="Straight Arrow Connector 12"/>
          <p:cNvCxnSpPr/>
          <p:nvPr/>
        </p:nvCxnSpPr>
        <p:spPr>
          <a:xfrm flipH="1">
            <a:off x="5773608" y="3303331"/>
            <a:ext cx="1404530" cy="952230"/>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547953" y="4229373"/>
            <a:ext cx="1623418" cy="458292"/>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521770" y="4190091"/>
            <a:ext cx="2657692" cy="497574"/>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220280" y="5136027"/>
            <a:ext cx="4032361" cy="1200329"/>
          </a:xfrm>
          <a:prstGeom prst="rect">
            <a:avLst/>
          </a:prstGeom>
          <a:noFill/>
        </p:spPr>
        <p:txBody>
          <a:bodyPr wrap="square" rtlCol="0">
            <a:spAutoFit/>
          </a:bodyPr>
          <a:lstStyle/>
          <a:p>
            <a:r>
              <a:rPr lang="en-US" dirty="0"/>
              <a:t>The bottom of my ribs and the bony bits (ASIS) at the front of my pelvis are / are not </a:t>
            </a:r>
            <a:r>
              <a:rPr lang="en-US" dirty="0" smtClean="0"/>
              <a:t>parallel. </a:t>
            </a:r>
          </a:p>
          <a:p>
            <a:pPr algn="r"/>
            <a:r>
              <a:rPr lang="en-GB" dirty="0" smtClean="0">
                <a:hlinkClick r:id="rId4"/>
              </a:rPr>
              <a:t>Click here to watch film</a:t>
            </a:r>
            <a:endParaRPr lang="en-US" dirty="0"/>
          </a:p>
        </p:txBody>
      </p:sp>
      <p:cxnSp>
        <p:nvCxnSpPr>
          <p:cNvPr id="26" name="Straight Connector 25"/>
          <p:cNvCxnSpPr/>
          <p:nvPr/>
        </p:nvCxnSpPr>
        <p:spPr>
          <a:xfrm>
            <a:off x="4935714" y="5093579"/>
            <a:ext cx="1754339" cy="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983377" y="5638800"/>
            <a:ext cx="1754339" cy="0"/>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16" name="Action Button: Forward or Next 1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ction Button: Back or Previous 1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ction Button: Beginning 17">
            <a:hlinkClick r:id="rId5"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61118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My body</a:t>
            </a:r>
          </a:p>
        </p:txBody>
      </p:sp>
      <p:sp>
        <p:nvSpPr>
          <p:cNvPr id="3" name="Content Placeholder 2"/>
          <p:cNvSpPr>
            <a:spLocks noGrp="1"/>
          </p:cNvSpPr>
          <p:nvPr>
            <p:ph idx="1"/>
          </p:nvPr>
        </p:nvSpPr>
        <p:spPr>
          <a:xfrm>
            <a:off x="838200" y="1825625"/>
            <a:ext cx="10453649" cy="989592"/>
          </a:xfrm>
        </p:spPr>
        <p:txBody>
          <a:bodyPr vert="horz" lIns="91440" tIns="45720" rIns="91440" bIns="45720" rtlCol="0" anchor="t">
            <a:normAutofit/>
          </a:bodyPr>
          <a:lstStyle/>
          <a:p>
            <a:pPr marL="0" indent="0">
              <a:buNone/>
            </a:pPr>
            <a:endParaRPr lang="en-GB" sz="1800" dirty="0">
              <a:cs typeface="Calibri" panose="020F0502020204030204"/>
            </a:endParaRPr>
          </a:p>
          <a:p>
            <a:pPr marL="0" indent="0">
              <a:buNone/>
            </a:pPr>
            <a:endParaRPr lang="en-GB" dirty="0">
              <a:cs typeface="Calibri" panose="020F0502020204030204"/>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Forward or Next 1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ction Button: Back or Previous 1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ction Button: Beginning 1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48209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a:cs typeface="Calibri Light"/>
              </a:rPr>
              <a:t>What are my postural care goals</a:t>
            </a:r>
            <a:endParaRPr lang="en-GB" b="1" dirty="0">
              <a:cs typeface="Calibri Light"/>
            </a:endParaRPr>
          </a:p>
        </p:txBody>
      </p:sp>
      <p:sp>
        <p:nvSpPr>
          <p:cNvPr id="3" name="Content Placeholder 2"/>
          <p:cNvSpPr>
            <a:spLocks noGrp="1"/>
          </p:cNvSpPr>
          <p:nvPr>
            <p:ph idx="1"/>
          </p:nvPr>
        </p:nvSpPr>
        <p:spPr>
          <a:xfrm>
            <a:off x="838200" y="1825625"/>
            <a:ext cx="10453649" cy="4935369"/>
          </a:xfrm>
        </p:spPr>
        <p:txBody>
          <a:bodyPr vert="horz" lIns="91440" tIns="45720" rIns="91440" bIns="45720" rtlCol="0" anchor="t">
            <a:normAutofit/>
          </a:bodyPr>
          <a:lstStyle/>
          <a:p>
            <a:pPr marL="0" indent="0">
              <a:buNone/>
            </a:pPr>
            <a:r>
              <a:rPr lang="en-GB" dirty="0">
                <a:cs typeface="Calibri" panose="020F0502020204030204"/>
              </a:rPr>
              <a:t>Use this slide to record what the person is hoping to achieve from their positioning. The following list might be helpful but the person and those that know them best will have lots of ideas of their own:</a:t>
            </a:r>
          </a:p>
          <a:p>
            <a:pPr marL="0" indent="0">
              <a:buNone/>
            </a:pPr>
            <a:r>
              <a:rPr lang="en-GB" dirty="0">
                <a:solidFill>
                  <a:srgbClr val="0070C0"/>
                </a:solidFill>
                <a:cs typeface="Calibri" panose="020F0502020204030204"/>
              </a:rPr>
              <a:t>I would like to be comfortable during the day and night</a:t>
            </a:r>
          </a:p>
          <a:p>
            <a:pPr marL="0" indent="0">
              <a:buNone/>
            </a:pPr>
            <a:r>
              <a:rPr lang="en-GB" dirty="0">
                <a:solidFill>
                  <a:srgbClr val="0070C0"/>
                </a:solidFill>
                <a:cs typeface="Calibri" panose="020F0502020204030204"/>
              </a:rPr>
              <a:t>I would like to protect my body shape</a:t>
            </a:r>
          </a:p>
          <a:p>
            <a:pPr marL="0" indent="0">
              <a:buNone/>
            </a:pPr>
            <a:r>
              <a:rPr lang="en-GB" dirty="0">
                <a:solidFill>
                  <a:srgbClr val="0070C0"/>
                </a:solidFill>
                <a:cs typeface="Calibri" panose="020F0502020204030204"/>
              </a:rPr>
              <a:t>I would like to be able to enjoy activities in my chair for longer </a:t>
            </a:r>
          </a:p>
          <a:p>
            <a:pPr marL="0" indent="0">
              <a:buNone/>
            </a:pPr>
            <a:r>
              <a:rPr lang="en-GB" dirty="0">
                <a:solidFill>
                  <a:srgbClr val="0070C0"/>
                </a:solidFill>
                <a:cs typeface="Calibri" panose="020F0502020204030204"/>
              </a:rPr>
              <a:t>I would like to protect my chest health </a:t>
            </a:r>
          </a:p>
          <a:p>
            <a:pPr marL="0" indent="0">
              <a:buNone/>
            </a:pPr>
            <a:r>
              <a:rPr lang="en-GB" dirty="0">
                <a:solidFill>
                  <a:srgbClr val="0070C0"/>
                </a:solidFill>
                <a:cs typeface="Calibri" panose="020F0502020204030204"/>
              </a:rPr>
              <a:t>I would like to feel safe, secure and well supported</a:t>
            </a:r>
          </a:p>
          <a:p>
            <a:pPr marL="0" indent="0">
              <a:buNone/>
            </a:pPr>
            <a:r>
              <a:rPr lang="en-GB" dirty="0">
                <a:cs typeface="Calibri" panose="020F0502020204030204"/>
              </a:rPr>
              <a:t>Think about how you can check if these goals are being met</a:t>
            </a:r>
            <a:r>
              <a:rPr lang="en-GB" dirty="0" smtClean="0">
                <a:cs typeface="Calibri" panose="020F0502020204030204"/>
              </a:rPr>
              <a:t>.</a:t>
            </a:r>
          </a:p>
          <a:p>
            <a:pPr marL="0" indent="0" algn="r">
              <a:buNone/>
            </a:pPr>
            <a:endParaRPr lang="en-GB" sz="1800" dirty="0">
              <a:cs typeface="Calibri" panose="020F0502020204030204"/>
              <a:hlinkClick r:id="rId2"/>
            </a:endParaRPr>
          </a:p>
          <a:p>
            <a:pPr marL="0" indent="0" algn="r">
              <a:buNone/>
            </a:pPr>
            <a:r>
              <a:rPr lang="en-GB" sz="1800" dirty="0" smtClean="0">
                <a:cs typeface="Calibri" panose="020F0502020204030204"/>
                <a:hlinkClick r:id="rId2"/>
              </a:rPr>
              <a:t>Click here to watch film</a:t>
            </a:r>
            <a:endParaRPr lang="en-GB" sz="1800" dirty="0">
              <a:cs typeface="Calibri" panose="020F0502020204030204"/>
            </a:endParaRPr>
          </a:p>
          <a:p>
            <a:pPr marL="0" indent="0">
              <a:buNone/>
            </a:pPr>
            <a:endParaRPr lang="en-GB" dirty="0">
              <a:cs typeface="Calibri" panose="020F0502020204030204"/>
            </a:endParaRPr>
          </a:p>
          <a:p>
            <a:pPr marL="0" indent="0">
              <a:buNone/>
            </a:pPr>
            <a:endParaRPr lang="en-GB" dirty="0">
              <a:cs typeface="Calibri" panose="020F0502020204030204"/>
            </a:endParaRPr>
          </a:p>
        </p:txBody>
      </p:sp>
      <p:sp>
        <p:nvSpPr>
          <p:cNvPr id="4" name="Action Button: Home 3">
            <a:hlinkClick r:id="rId3"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4"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9687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a:cs typeface="Calibri Light"/>
              </a:rPr>
              <a:t>What are my postural care goals</a:t>
            </a:r>
            <a:endParaRPr lang="en-GB" b="1" dirty="0">
              <a:cs typeface="Calibri Light"/>
            </a:endParaRPr>
          </a:p>
        </p:txBody>
      </p:sp>
      <p:sp>
        <p:nvSpPr>
          <p:cNvPr id="3" name="Content Placeholder 2"/>
          <p:cNvSpPr>
            <a:spLocks noGrp="1"/>
          </p:cNvSpPr>
          <p:nvPr>
            <p:ph idx="1"/>
          </p:nvPr>
        </p:nvSpPr>
        <p:spPr>
          <a:xfrm>
            <a:off x="838200" y="1825625"/>
            <a:ext cx="10453649" cy="4935369"/>
          </a:xfrm>
        </p:spPr>
        <p:txBody>
          <a:bodyPr vert="horz" lIns="91440" tIns="45720" rIns="91440" bIns="45720" rtlCol="0" anchor="t">
            <a:normAutofit/>
          </a:bodyPr>
          <a:lstStyle/>
          <a:p>
            <a:pPr marL="0" indent="0">
              <a:buNone/>
            </a:pPr>
            <a:endParaRPr lang="en-GB" dirty="0">
              <a:cs typeface="Calibri" panose="020F0502020204030204"/>
            </a:endParaRPr>
          </a:p>
          <a:p>
            <a:pPr marL="0" indent="0">
              <a:buNone/>
            </a:pPr>
            <a:endParaRPr lang="en-GB" dirty="0">
              <a:cs typeface="Calibri" panose="020F0502020204030204"/>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7370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5356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cs typeface="Calibri Light"/>
              </a:rPr>
              <a:t>How I feel about my assistive technology/equipment</a:t>
            </a:r>
          </a:p>
        </p:txBody>
      </p:sp>
      <p:sp>
        <p:nvSpPr>
          <p:cNvPr id="3" name="Content Placeholder 2"/>
          <p:cNvSpPr>
            <a:spLocks noGrp="1"/>
          </p:cNvSpPr>
          <p:nvPr>
            <p:ph idx="1"/>
          </p:nvPr>
        </p:nvSpPr>
        <p:spPr>
          <a:xfrm>
            <a:off x="838200" y="1825624"/>
            <a:ext cx="10453649" cy="4228335"/>
          </a:xfrm>
        </p:spPr>
        <p:txBody>
          <a:bodyPr vert="horz" lIns="91440" tIns="45720" rIns="91440" bIns="45720" rtlCol="0" anchor="t">
            <a:normAutofit/>
          </a:bodyPr>
          <a:lstStyle/>
          <a:p>
            <a:pPr marL="0" indent="0">
              <a:buNone/>
            </a:pPr>
            <a:r>
              <a:rPr lang="en-GB" dirty="0">
                <a:cs typeface="Calibri" panose="020F0502020204030204"/>
              </a:rPr>
              <a:t>Use this slide to record any feedback that the person can share about how their assistive technology/equipment and positioning makes them feel. </a:t>
            </a:r>
          </a:p>
          <a:p>
            <a:pPr marL="0" indent="0">
              <a:buNone/>
            </a:pPr>
            <a:r>
              <a:rPr lang="en-GB" dirty="0">
                <a:cs typeface="Calibri" panose="020F0502020204030204"/>
              </a:rPr>
              <a:t>Think about sitting, standing and lying. </a:t>
            </a:r>
          </a:p>
          <a:p>
            <a:pPr marL="0" indent="0">
              <a:buNone/>
            </a:pPr>
            <a:r>
              <a:rPr lang="en-GB" dirty="0">
                <a:cs typeface="Calibri" panose="020F0502020204030204"/>
              </a:rPr>
              <a:t>It might be helpful to share a </a:t>
            </a:r>
            <a:r>
              <a:rPr lang="en-GB" dirty="0" smtClean="0">
                <a:cs typeface="Calibri" panose="020F0502020204030204"/>
              </a:rPr>
              <a:t>film </a:t>
            </a:r>
            <a:r>
              <a:rPr lang="en-GB" dirty="0">
                <a:cs typeface="Calibri" panose="020F0502020204030204"/>
              </a:rPr>
              <a:t>of the person to demonstrate how they communicate that they are comfortable and happy. </a:t>
            </a:r>
          </a:p>
          <a:p>
            <a:pPr marL="0" indent="0">
              <a:buNone/>
            </a:pPr>
            <a:r>
              <a:rPr lang="en-GB" dirty="0">
                <a:cs typeface="Calibri" panose="020F0502020204030204"/>
              </a:rPr>
              <a:t>Equally it is important to share any information that can help people to see that the person is unhappy or uncomfortable</a:t>
            </a:r>
            <a:r>
              <a:rPr lang="en-GB" dirty="0" smtClean="0">
                <a:cs typeface="Calibri" panose="020F0502020204030204"/>
              </a:rPr>
              <a:t>.</a:t>
            </a:r>
          </a:p>
          <a:p>
            <a:pPr marL="0" indent="0">
              <a:buNone/>
            </a:pPr>
            <a:r>
              <a:rPr lang="en-GB" dirty="0" smtClean="0">
                <a:cs typeface="Calibri" panose="020F0502020204030204"/>
              </a:rPr>
              <a:t>Is there anything the person likes to do whilst using their equipment.</a:t>
            </a:r>
          </a:p>
          <a:p>
            <a:pPr marL="0" indent="0">
              <a:buNone/>
            </a:pPr>
            <a:r>
              <a:rPr lang="en-GB" dirty="0" smtClean="0">
                <a:cs typeface="Calibri" panose="020F0502020204030204"/>
              </a:rPr>
              <a:t>Do they like to have someone with them ?</a:t>
            </a:r>
          </a:p>
          <a:p>
            <a:pPr marL="0" indent="0" algn="r">
              <a:buNone/>
            </a:pPr>
            <a:r>
              <a:rPr lang="en-GB" sz="1800" dirty="0" smtClean="0">
                <a:cs typeface="Calibri" panose="020F0502020204030204"/>
                <a:hlinkClick r:id="rId2"/>
              </a:rPr>
              <a:t>Click here to watch film</a:t>
            </a:r>
            <a:endParaRPr lang="en-GB" sz="1800" dirty="0" smtClean="0">
              <a:cs typeface="Calibri" panose="020F0502020204030204"/>
            </a:endParaRPr>
          </a:p>
          <a:p>
            <a:pPr marL="0" indent="0">
              <a:buNone/>
            </a:pPr>
            <a:endParaRPr lang="en-GB" dirty="0">
              <a:cs typeface="Calibri" panose="020F0502020204030204"/>
            </a:endParaRPr>
          </a:p>
          <a:p>
            <a:pPr marL="0" indent="0">
              <a:buNone/>
            </a:pPr>
            <a:endParaRPr lang="en-GB" dirty="0">
              <a:cs typeface="Calibri" panose="020F0502020204030204"/>
            </a:endParaRPr>
          </a:p>
        </p:txBody>
      </p:sp>
      <p:sp>
        <p:nvSpPr>
          <p:cNvPr id="4" name="Action Button: Home 3">
            <a:hlinkClick r:id="rId3"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4"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77495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cs typeface="Calibri Light"/>
              </a:rPr>
              <a:t>How I feel about my assistive technology/equipment</a:t>
            </a:r>
          </a:p>
        </p:txBody>
      </p:sp>
      <p:sp>
        <p:nvSpPr>
          <p:cNvPr id="3" name="Content Placeholder 2"/>
          <p:cNvSpPr>
            <a:spLocks noGrp="1"/>
          </p:cNvSpPr>
          <p:nvPr>
            <p:ph idx="1"/>
          </p:nvPr>
        </p:nvSpPr>
        <p:spPr>
          <a:xfrm>
            <a:off x="838200" y="1825624"/>
            <a:ext cx="10453649" cy="3783061"/>
          </a:xfrm>
        </p:spPr>
        <p:txBody>
          <a:bodyPr vert="horz" lIns="91440" tIns="45720" rIns="91440" bIns="45720" rtlCol="0" anchor="t">
            <a:normAutofit/>
          </a:bodyPr>
          <a:lstStyle/>
          <a:p>
            <a:pPr marL="0" indent="0">
              <a:buNone/>
            </a:pPr>
            <a:endParaRPr lang="en-GB" dirty="0">
              <a:cs typeface="Calibri" panose="020F0502020204030204"/>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08785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lying down</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buNone/>
            </a:pPr>
            <a:r>
              <a:rPr lang="en-GB" sz="2000" dirty="0">
                <a:cs typeface="Calibri" panose="020F0502020204030204"/>
              </a:rPr>
              <a:t>Use this section to describe the support that the person needs when they are lying down. </a:t>
            </a:r>
          </a:p>
          <a:p>
            <a:pPr marL="0" indent="0">
              <a:buNone/>
            </a:pPr>
            <a:r>
              <a:rPr lang="en-GB" sz="2000" dirty="0">
                <a:cs typeface="Calibri" panose="020F0502020204030204"/>
              </a:rPr>
              <a:t>What equipment is used?</a:t>
            </a:r>
          </a:p>
          <a:p>
            <a:pPr marL="0" indent="0">
              <a:buNone/>
            </a:pPr>
            <a:r>
              <a:rPr lang="en-GB" sz="2000" dirty="0">
                <a:cs typeface="Calibri" panose="020F0502020204030204"/>
              </a:rPr>
              <a:t>How is it used?</a:t>
            </a:r>
          </a:p>
          <a:p>
            <a:pPr marL="0" indent="0">
              <a:buNone/>
            </a:pPr>
            <a:r>
              <a:rPr lang="en-GB" sz="2000" dirty="0">
                <a:cs typeface="Calibri" panose="020F0502020204030204"/>
              </a:rPr>
              <a:t>How long is it used for?</a:t>
            </a:r>
          </a:p>
          <a:p>
            <a:pPr marL="0" indent="0">
              <a:buNone/>
            </a:pPr>
            <a:r>
              <a:rPr lang="en-GB" sz="2000" dirty="0">
                <a:cs typeface="Calibri" panose="020F0502020204030204"/>
              </a:rPr>
              <a:t>Is it only used at night? What about during the day at school?</a:t>
            </a:r>
          </a:p>
          <a:p>
            <a:pPr marL="0" indent="0">
              <a:buNone/>
            </a:pPr>
            <a:r>
              <a:rPr lang="en-GB" sz="2000" dirty="0">
                <a:cs typeface="Calibri" panose="020F0502020204030204"/>
              </a:rPr>
              <a:t>Are there times when it should not be used?</a:t>
            </a:r>
          </a:p>
          <a:p>
            <a:pPr marL="0" indent="0">
              <a:buNone/>
            </a:pPr>
            <a:r>
              <a:rPr lang="en-GB" sz="2000" dirty="0">
                <a:cs typeface="Calibri" panose="020F0502020204030204"/>
              </a:rPr>
              <a:t>How does the person respond when they are well supported? </a:t>
            </a:r>
          </a:p>
          <a:p>
            <a:pPr marL="0" indent="0">
              <a:buNone/>
            </a:pPr>
            <a:r>
              <a:rPr lang="en-GB" sz="2000" dirty="0">
                <a:cs typeface="Calibri" panose="020F0502020204030204"/>
              </a:rPr>
              <a:t>Do you have the contact details for the supplier / service provider should there be a problem?</a:t>
            </a:r>
          </a:p>
          <a:p>
            <a:pPr marL="0" indent="0">
              <a:buNone/>
            </a:pPr>
            <a:endParaRPr lang="en-GB" dirty="0" smtClean="0">
              <a:cs typeface="Calibri" panose="020F0502020204030204"/>
            </a:endParaRPr>
          </a:p>
          <a:p>
            <a:pPr marL="0" indent="0">
              <a:buNone/>
            </a:pPr>
            <a:endParaRPr lang="en-GB" dirty="0" smtClean="0">
              <a:cs typeface="Calibri" panose="020F0502020204030204"/>
            </a:endParaRPr>
          </a:p>
          <a:p>
            <a:pPr marL="0" indent="0" algn="r">
              <a:buNone/>
            </a:pPr>
            <a:r>
              <a:rPr lang="en-GB" sz="1800" dirty="0" smtClean="0">
                <a:cs typeface="Calibri" panose="020F0502020204030204"/>
                <a:hlinkClick r:id="rId2"/>
              </a:rPr>
              <a:t>Click here to watch film</a:t>
            </a:r>
            <a:endParaRPr lang="en-GB" sz="1800" dirty="0" smtClean="0">
              <a:cs typeface="Calibri" panose="020F0502020204030204"/>
            </a:endParaRPr>
          </a:p>
        </p:txBody>
      </p:sp>
      <p:sp>
        <p:nvSpPr>
          <p:cNvPr id="4" name="Action Button: Home 3">
            <a:hlinkClick r:id="rId3"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eginning 8">
            <a:hlinkClick r:id="rId4"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03316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lying down</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dirty="0">
              <a:cs typeface="Calibri" panose="020F0502020204030204"/>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eginning 8">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09487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lying down</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cs typeface="Calibri" panose="020F0502020204030204"/>
              </a:rPr>
              <a:t>It may be helpful to see how the person lies when they have no support and how they lie with support. </a:t>
            </a: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20191122083152_IMG_434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175682" y="3434348"/>
            <a:ext cx="3315581" cy="2210387"/>
          </a:xfrm>
          <a:prstGeom prst="rect">
            <a:avLst/>
          </a:prstGeom>
        </p:spPr>
      </p:pic>
      <p:pic>
        <p:nvPicPr>
          <p:cNvPr id="7" name="Picture 6" descr="20191122090510_IMG_441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141930" y="3409897"/>
            <a:ext cx="3315826" cy="2210550"/>
          </a:xfrm>
          <a:prstGeom prst="rect">
            <a:avLst/>
          </a:prstGeom>
        </p:spPr>
      </p:pic>
      <p:sp>
        <p:nvSpPr>
          <p:cNvPr id="8" name="Action Button: Forward or Next 7">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Beginning 9">
            <a:hlinkClick r:id="rId5"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059917" y="5633150"/>
            <a:ext cx="2554013" cy="369332"/>
          </a:xfrm>
          <a:prstGeom prst="rect">
            <a:avLst/>
          </a:prstGeom>
          <a:noFill/>
        </p:spPr>
        <p:txBody>
          <a:bodyPr wrap="square" rtlCol="0">
            <a:spAutoFit/>
          </a:bodyPr>
          <a:lstStyle/>
          <a:p>
            <a:r>
              <a:rPr lang="en-GB" dirty="0" smtClean="0">
                <a:hlinkClick r:id="rId6"/>
              </a:rPr>
              <a:t>Click here to watch film</a:t>
            </a:r>
            <a:endParaRPr lang="en-GB" dirty="0"/>
          </a:p>
        </p:txBody>
      </p:sp>
    </p:spTree>
    <p:extLst>
      <p:ext uri="{BB962C8B-B14F-4D97-AF65-F5344CB8AC3E}">
        <p14:creationId xmlns:p14="http://schemas.microsoft.com/office/powerpoint/2010/main" val="3716501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lying down</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dirty="0">
              <a:cs typeface="Calibri" panose="020F0502020204030204"/>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Forward or Next 7">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Beginning 9">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40271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lying down</a:t>
            </a: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20191122085416_IMG_4389.JPG"/>
          <p:cNvPicPr>
            <a:picLocks noChangeAspect="1"/>
          </p:cNvPicPr>
          <p:nvPr/>
        </p:nvPicPr>
        <p:blipFill rotWithShape="1">
          <a:blip r:embed="rId3" cstate="print">
            <a:extLst>
              <a:ext uri="{28A0092B-C50C-407E-A947-70E740481C1C}">
                <a14:useLocalDpi xmlns:a14="http://schemas.microsoft.com/office/drawing/2010/main" val="0"/>
              </a:ext>
            </a:extLst>
          </a:blip>
          <a:srcRect l="2385" t="12317" b="7403"/>
          <a:stretch/>
        </p:blipFill>
        <p:spPr>
          <a:xfrm>
            <a:off x="2086246" y="3251092"/>
            <a:ext cx="5938460" cy="3255927"/>
          </a:xfrm>
          <a:prstGeom prst="rect">
            <a:avLst/>
          </a:prstGeom>
        </p:spPr>
      </p:pic>
      <p:sp>
        <p:nvSpPr>
          <p:cNvPr id="8" name="TextBox 7"/>
          <p:cNvSpPr txBox="1"/>
          <p:nvPr/>
        </p:nvSpPr>
        <p:spPr>
          <a:xfrm>
            <a:off x="834948" y="1787254"/>
            <a:ext cx="10501525" cy="1384995"/>
          </a:xfrm>
          <a:prstGeom prst="rect">
            <a:avLst/>
          </a:prstGeom>
          <a:noFill/>
        </p:spPr>
        <p:txBody>
          <a:bodyPr wrap="square" rtlCol="0">
            <a:spAutoFit/>
          </a:bodyPr>
          <a:lstStyle/>
          <a:p>
            <a:r>
              <a:rPr lang="en-US" sz="2800" dirty="0"/>
              <a:t>Share any photographs that help people to understand what goes where. If the person uses specialist equipment it would be helpful to show how the equipment is used, any fixings and so </a:t>
            </a:r>
            <a:r>
              <a:rPr lang="en-US" sz="2800" dirty="0" smtClean="0"/>
              <a:t>on.</a:t>
            </a:r>
            <a:endParaRPr lang="en-US" sz="2800" dirty="0"/>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Beginning 9">
            <a:hlinkClick r:id="rId4"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hlinkClick r:id="rId5"/>
          </p:cNvPr>
          <p:cNvSpPr txBox="1"/>
          <p:nvPr/>
        </p:nvSpPr>
        <p:spPr>
          <a:xfrm>
            <a:off x="8678594" y="5570482"/>
            <a:ext cx="2569183" cy="646331"/>
          </a:xfrm>
          <a:prstGeom prst="rect">
            <a:avLst/>
          </a:prstGeom>
          <a:noFill/>
        </p:spPr>
        <p:txBody>
          <a:bodyPr wrap="square" rtlCol="0">
            <a:spAutoFit/>
          </a:bodyPr>
          <a:lstStyle/>
          <a:p>
            <a:r>
              <a:rPr lang="en-GB" dirty="0" smtClean="0">
                <a:hlinkClick r:id="rId5"/>
              </a:rPr>
              <a:t>Click here to watch film 1</a:t>
            </a:r>
            <a:endParaRPr lang="en-GB" dirty="0" smtClean="0"/>
          </a:p>
          <a:p>
            <a:r>
              <a:rPr lang="en-GB" dirty="0" smtClean="0">
                <a:hlinkClick r:id="rId6"/>
              </a:rPr>
              <a:t>Click here to watch film 2</a:t>
            </a:r>
            <a:endParaRPr lang="en-US" dirty="0"/>
          </a:p>
        </p:txBody>
      </p:sp>
    </p:spTree>
    <p:extLst>
      <p:ext uri="{BB962C8B-B14F-4D97-AF65-F5344CB8AC3E}">
        <p14:creationId xmlns:p14="http://schemas.microsoft.com/office/powerpoint/2010/main" val="10703808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lying down</a:t>
            </a: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Beginning 9">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4138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lying down</a:t>
            </a: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20191122085416_IMG_4389.JPG"/>
          <p:cNvPicPr>
            <a:picLocks noChangeAspect="1"/>
          </p:cNvPicPr>
          <p:nvPr/>
        </p:nvPicPr>
        <p:blipFill rotWithShape="1">
          <a:blip r:embed="rId3" cstate="print">
            <a:extLst>
              <a:ext uri="{28A0092B-C50C-407E-A947-70E740481C1C}">
                <a14:useLocalDpi xmlns:a14="http://schemas.microsoft.com/office/drawing/2010/main" val="0"/>
              </a:ext>
            </a:extLst>
          </a:blip>
          <a:srcRect l="69630" t="12317" r="-1" b="7403"/>
          <a:stretch/>
        </p:blipFill>
        <p:spPr>
          <a:xfrm>
            <a:off x="2540122" y="2714553"/>
            <a:ext cx="1949236" cy="3435012"/>
          </a:xfrm>
          <a:prstGeom prst="rect">
            <a:avLst/>
          </a:prstGeom>
        </p:spPr>
      </p:pic>
      <p:sp>
        <p:nvSpPr>
          <p:cNvPr id="8" name="TextBox 7"/>
          <p:cNvSpPr txBox="1"/>
          <p:nvPr/>
        </p:nvSpPr>
        <p:spPr>
          <a:xfrm>
            <a:off x="834948" y="1787254"/>
            <a:ext cx="10501525" cy="523220"/>
          </a:xfrm>
          <a:prstGeom prst="rect">
            <a:avLst/>
          </a:prstGeom>
          <a:noFill/>
        </p:spPr>
        <p:txBody>
          <a:bodyPr wrap="square" rtlCol="0">
            <a:spAutoFit/>
          </a:bodyPr>
          <a:lstStyle/>
          <a:p>
            <a:r>
              <a:rPr lang="en-US" sz="2800" dirty="0"/>
              <a:t>It may be helpful to work from top to toe, starting at the person’s head.</a:t>
            </a:r>
          </a:p>
        </p:txBody>
      </p:sp>
      <p:sp>
        <p:nvSpPr>
          <p:cNvPr id="3" name="TextBox 2"/>
          <p:cNvSpPr txBox="1"/>
          <p:nvPr/>
        </p:nvSpPr>
        <p:spPr>
          <a:xfrm>
            <a:off x="5015015" y="2864759"/>
            <a:ext cx="6043598" cy="3385542"/>
          </a:xfrm>
          <a:prstGeom prst="rect">
            <a:avLst/>
          </a:prstGeom>
          <a:noFill/>
        </p:spPr>
        <p:txBody>
          <a:bodyPr wrap="square" rtlCol="0">
            <a:spAutoFit/>
          </a:bodyPr>
          <a:lstStyle/>
          <a:p>
            <a:r>
              <a:rPr lang="en-US" sz="2800" dirty="0"/>
              <a:t>I use a neck support pillow. This stops my head falling backward which might make it difficult for me to swallow. The support also keeps my head in the middle</a:t>
            </a:r>
            <a:r>
              <a:rPr lang="en-US" sz="2800" dirty="0" smtClean="0"/>
              <a:t>.</a:t>
            </a:r>
          </a:p>
          <a:p>
            <a:endParaRPr lang="en-US" sz="2800" dirty="0"/>
          </a:p>
          <a:p>
            <a:pPr algn="r"/>
            <a:endParaRPr lang="en-US" sz="2800" dirty="0">
              <a:hlinkClick r:id="rId4"/>
            </a:endParaRPr>
          </a:p>
          <a:p>
            <a:pPr algn="r"/>
            <a:r>
              <a:rPr lang="en-GB" dirty="0" smtClean="0">
                <a:hlinkClick r:id="rId4"/>
              </a:rPr>
              <a:t>Click here to watch film</a:t>
            </a:r>
            <a:endParaRPr lang="en-US" dirty="0"/>
          </a:p>
        </p:txBody>
      </p:sp>
      <p:cxnSp>
        <p:nvCxnSpPr>
          <p:cNvPr id="9" name="Straight Arrow Connector 8"/>
          <p:cNvCxnSpPr/>
          <p:nvPr/>
        </p:nvCxnSpPr>
        <p:spPr>
          <a:xfrm flipH="1">
            <a:off x="3704345" y="3833190"/>
            <a:ext cx="1211262" cy="670220"/>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sp>
        <p:nvSpPr>
          <p:cNvPr id="10" name="Action Button: Forward or Next 9">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Back or Previous 11">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Beginning 12">
            <a:hlinkClick r:id="rId5"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08352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lying down</a:t>
            </a: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Forward or Next 9">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Back or Previous 11">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Beginning 12">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5688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CONTENTS</a:t>
            </a:r>
            <a:endParaRPr lang="en-GB" b="1" dirty="0"/>
          </a:p>
        </p:txBody>
      </p:sp>
      <p:sp>
        <p:nvSpPr>
          <p:cNvPr id="3" name="Content Placeholder 2"/>
          <p:cNvSpPr>
            <a:spLocks noGrp="1"/>
          </p:cNvSpPr>
          <p:nvPr>
            <p:ph idx="1"/>
          </p:nvPr>
        </p:nvSpPr>
        <p:spPr/>
        <p:txBody>
          <a:bodyPr/>
          <a:lstStyle/>
          <a:p>
            <a:endParaRPr lang="en-GB" dirty="0"/>
          </a:p>
        </p:txBody>
      </p:sp>
      <p:sp>
        <p:nvSpPr>
          <p:cNvPr id="7" name="7-Point Star 6">
            <a:hlinkClick r:id="rId2" action="ppaction://hlinksldjump"/>
          </p:cNvPr>
          <p:cNvSpPr/>
          <p:nvPr/>
        </p:nvSpPr>
        <p:spPr>
          <a:xfrm>
            <a:off x="8264770" y="2562872"/>
            <a:ext cx="2771334" cy="2876843"/>
          </a:xfrm>
          <a:prstGeom prst="star7">
            <a:avLst/>
          </a:prstGeom>
          <a:solidFill>
            <a:srgbClr val="70C057"/>
          </a:solidFill>
          <a:ln>
            <a:solidFill>
              <a:srgbClr val="70C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People who help me</a:t>
            </a:r>
          </a:p>
        </p:txBody>
      </p:sp>
      <p:sp>
        <p:nvSpPr>
          <p:cNvPr id="8" name="7-Point Star 7">
            <a:hlinkClick r:id="rId3" action="ppaction://hlinksldjump"/>
          </p:cNvPr>
          <p:cNvSpPr/>
          <p:nvPr/>
        </p:nvSpPr>
        <p:spPr>
          <a:xfrm>
            <a:off x="5423095" y="1124450"/>
            <a:ext cx="2841675" cy="2876843"/>
          </a:xfrm>
          <a:prstGeom prst="star7">
            <a:avLst/>
          </a:prstGeom>
          <a:solidFill>
            <a:srgbClr val="FDC644"/>
          </a:solidFill>
          <a:ln>
            <a:solidFill>
              <a:srgbClr val="FEC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How to support me</a:t>
            </a:r>
          </a:p>
        </p:txBody>
      </p:sp>
      <p:sp>
        <p:nvSpPr>
          <p:cNvPr id="10" name="7-Point Star 9">
            <a:hlinkClick r:id="rId4" action="ppaction://hlinksldjump"/>
          </p:cNvPr>
          <p:cNvSpPr/>
          <p:nvPr/>
        </p:nvSpPr>
        <p:spPr>
          <a:xfrm>
            <a:off x="997635" y="1316573"/>
            <a:ext cx="2982351" cy="2876210"/>
          </a:xfrm>
          <a:prstGeom prst="star7">
            <a:avLst/>
          </a:prstGeom>
          <a:solidFill>
            <a:srgbClr val="EE3986"/>
          </a:solidFill>
          <a:ln>
            <a:solidFill>
              <a:srgbClr val="EE3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Me and my family</a:t>
            </a:r>
          </a:p>
        </p:txBody>
      </p:sp>
      <p:sp>
        <p:nvSpPr>
          <p:cNvPr id="5" name="7-Point Star 4">
            <a:hlinkClick r:id="rId5" action="ppaction://hlinksldjump"/>
          </p:cNvPr>
          <p:cNvSpPr/>
          <p:nvPr/>
        </p:nvSpPr>
        <p:spPr>
          <a:xfrm>
            <a:off x="3424478" y="3123067"/>
            <a:ext cx="2841675" cy="2876843"/>
          </a:xfrm>
          <a:prstGeom prst="star7">
            <a:avLst/>
          </a:prstGeom>
          <a:solidFill>
            <a:srgbClr val="68CADC"/>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I communicate</a:t>
            </a:r>
          </a:p>
        </p:txBody>
      </p:sp>
      <p:sp>
        <p:nvSpPr>
          <p:cNvPr id="9" name="Action Button: Forward or Next 8">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Back or Previous 11">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11023458" y="111289"/>
            <a:ext cx="1071240" cy="1097912"/>
            <a:chOff x="10863467" y="437264"/>
            <a:chExt cx="1071240" cy="1097912"/>
          </a:xfrm>
        </p:grpSpPr>
        <p:sp>
          <p:nvSpPr>
            <p:cNvPr id="4" name="Action Button: Information 3">
              <a:hlinkClick r:id="rId6" action="ppaction://hlinksldjump" highlightClick="1"/>
            </p:cNvPr>
            <p:cNvSpPr/>
            <p:nvPr/>
          </p:nvSpPr>
          <p:spPr>
            <a:xfrm>
              <a:off x="10863467" y="437264"/>
              <a:ext cx="1043609" cy="1053605"/>
            </a:xfrm>
            <a:prstGeom prst="actionButtonInformation">
              <a:avLst/>
            </a:prstGeom>
            <a:solidFill>
              <a:srgbClr val="FF0000"/>
            </a:solidFill>
            <a:ln>
              <a:solidFill>
                <a:schemeClr val="bg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0873406" y="1073511"/>
              <a:ext cx="1061301" cy="461665"/>
            </a:xfrm>
            <a:prstGeom prst="rect">
              <a:avLst/>
            </a:prstGeom>
            <a:noFill/>
          </p:spPr>
          <p:txBody>
            <a:bodyPr wrap="square" rtlCol="0">
              <a:spAutoFit/>
            </a:bodyPr>
            <a:lstStyle/>
            <a:p>
              <a:pPr algn="ctr"/>
              <a:r>
                <a:rPr lang="en-GB" sz="1200" b="1" dirty="0" smtClean="0">
                  <a:solidFill>
                    <a:schemeClr val="bg1"/>
                  </a:solidFill>
                </a:rPr>
                <a:t> </a:t>
              </a:r>
            </a:p>
            <a:p>
              <a:pPr algn="ctr"/>
              <a:r>
                <a:rPr lang="en-GB" sz="1200" b="1" dirty="0" smtClean="0">
                  <a:solidFill>
                    <a:schemeClr val="bg1"/>
                  </a:solidFill>
                </a:rPr>
                <a:t>Emergency</a:t>
              </a:r>
              <a:endParaRPr lang="en-GB" sz="1200" b="1" dirty="0">
                <a:solidFill>
                  <a:schemeClr val="bg1"/>
                </a:solidFill>
              </a:endParaRPr>
            </a:p>
          </p:txBody>
        </p:sp>
      </p:grpSp>
    </p:spTree>
    <p:extLst>
      <p:ext uri="{BB962C8B-B14F-4D97-AF65-F5344CB8AC3E}">
        <p14:creationId xmlns:p14="http://schemas.microsoft.com/office/powerpoint/2010/main" val="33775384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lying down</a:t>
            </a: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20191122085416_IMG_4389.JPG"/>
          <p:cNvPicPr>
            <a:picLocks noChangeAspect="1"/>
          </p:cNvPicPr>
          <p:nvPr/>
        </p:nvPicPr>
        <p:blipFill rotWithShape="1">
          <a:blip r:embed="rId3" cstate="print">
            <a:extLst>
              <a:ext uri="{28A0092B-C50C-407E-A947-70E740481C1C}">
                <a14:useLocalDpi xmlns:a14="http://schemas.microsoft.com/office/drawing/2010/main" val="0"/>
              </a:ext>
            </a:extLst>
          </a:blip>
          <a:srcRect l="42512" t="23347" r="18826" b="7403"/>
          <a:stretch/>
        </p:blipFill>
        <p:spPr>
          <a:xfrm>
            <a:off x="1102990" y="3002079"/>
            <a:ext cx="2481323" cy="2963079"/>
          </a:xfrm>
          <a:prstGeom prst="rect">
            <a:avLst/>
          </a:prstGeom>
        </p:spPr>
      </p:pic>
      <p:sp>
        <p:nvSpPr>
          <p:cNvPr id="8" name="TextBox 7"/>
          <p:cNvSpPr txBox="1"/>
          <p:nvPr/>
        </p:nvSpPr>
        <p:spPr>
          <a:xfrm>
            <a:off x="834948" y="1787254"/>
            <a:ext cx="10501525" cy="523220"/>
          </a:xfrm>
          <a:prstGeom prst="rect">
            <a:avLst/>
          </a:prstGeom>
          <a:noFill/>
        </p:spPr>
        <p:txBody>
          <a:bodyPr wrap="square" rtlCol="0">
            <a:spAutoFit/>
          </a:bodyPr>
          <a:lstStyle/>
          <a:p>
            <a:r>
              <a:rPr lang="en-US" sz="2800" dirty="0"/>
              <a:t>Moving down to the support they use at the chest.</a:t>
            </a:r>
          </a:p>
        </p:txBody>
      </p:sp>
      <p:pic>
        <p:nvPicPr>
          <p:cNvPr id="3" name="Picture 2" descr="20191122090510_IMG_4410.JPG"/>
          <p:cNvPicPr>
            <a:picLocks noChangeAspect="1"/>
          </p:cNvPicPr>
          <p:nvPr/>
        </p:nvPicPr>
        <p:blipFill rotWithShape="1">
          <a:blip r:embed="rId4" cstate="print">
            <a:extLst>
              <a:ext uri="{28A0092B-C50C-407E-A947-70E740481C1C}">
                <a14:useLocalDpi xmlns:a14="http://schemas.microsoft.com/office/drawing/2010/main" val="0"/>
              </a:ext>
            </a:extLst>
          </a:blip>
          <a:srcRect l="13933" t="8296" r="60742" b="17695"/>
          <a:stretch/>
        </p:blipFill>
        <p:spPr>
          <a:xfrm rot="5400000">
            <a:off x="4614475" y="4433498"/>
            <a:ext cx="1128792" cy="2199089"/>
          </a:xfrm>
          <a:prstGeom prst="rect">
            <a:avLst/>
          </a:prstGeom>
        </p:spPr>
      </p:pic>
      <p:sp>
        <p:nvSpPr>
          <p:cNvPr id="5" name="TextBox 4"/>
          <p:cNvSpPr txBox="1"/>
          <p:nvPr/>
        </p:nvSpPr>
        <p:spPr>
          <a:xfrm>
            <a:off x="3927782" y="3177382"/>
            <a:ext cx="2998756" cy="923330"/>
          </a:xfrm>
          <a:prstGeom prst="rect">
            <a:avLst/>
          </a:prstGeom>
          <a:noFill/>
        </p:spPr>
        <p:txBody>
          <a:bodyPr wrap="square" rtlCol="0">
            <a:spAutoFit/>
          </a:bodyPr>
          <a:lstStyle/>
          <a:p>
            <a:r>
              <a:rPr lang="en-US" dirty="0"/>
              <a:t>I have supports at my chest and hips to keep me snug and </a:t>
            </a:r>
            <a:r>
              <a:rPr lang="en-US" dirty="0" smtClean="0"/>
              <a:t>secure.</a:t>
            </a:r>
            <a:endParaRPr lang="en-US" dirty="0"/>
          </a:p>
        </p:txBody>
      </p:sp>
      <p:cxnSp>
        <p:nvCxnSpPr>
          <p:cNvPr id="9" name="Straight Arrow Connector 8"/>
          <p:cNvCxnSpPr/>
          <p:nvPr/>
        </p:nvCxnSpPr>
        <p:spPr>
          <a:xfrm flipH="1">
            <a:off x="4641135" y="4084368"/>
            <a:ext cx="329275" cy="1528572"/>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228024" y="4084368"/>
            <a:ext cx="352795" cy="1528572"/>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1"/>
          </p:cNvCxnSpPr>
          <p:nvPr/>
        </p:nvCxnSpPr>
        <p:spPr>
          <a:xfrm flipH="1">
            <a:off x="2356574" y="3639047"/>
            <a:ext cx="1571208" cy="1140275"/>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pic>
        <p:nvPicPr>
          <p:cNvPr id="15" name="Picture 14" descr="Simple Stuff Works 3615-9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7588" y="2436109"/>
            <a:ext cx="3514820" cy="2343213"/>
          </a:xfrm>
          <a:prstGeom prst="rect">
            <a:avLst/>
          </a:prstGeom>
        </p:spPr>
      </p:pic>
      <p:sp>
        <p:nvSpPr>
          <p:cNvPr id="16" name="TextBox 15"/>
          <p:cNvSpPr txBox="1"/>
          <p:nvPr/>
        </p:nvSpPr>
        <p:spPr>
          <a:xfrm>
            <a:off x="7787297" y="4779322"/>
            <a:ext cx="3508677" cy="1477328"/>
          </a:xfrm>
          <a:prstGeom prst="rect">
            <a:avLst/>
          </a:prstGeom>
          <a:noFill/>
        </p:spPr>
        <p:txBody>
          <a:bodyPr wrap="square" rtlCol="0">
            <a:spAutoFit/>
          </a:bodyPr>
          <a:lstStyle/>
          <a:p>
            <a:r>
              <a:rPr lang="en-US" dirty="0"/>
              <a:t>The supports are held in place between the layers of mesh on my </a:t>
            </a:r>
            <a:r>
              <a:rPr lang="en-US" dirty="0" smtClean="0"/>
              <a:t>mattress.</a:t>
            </a:r>
          </a:p>
          <a:p>
            <a:pPr algn="r"/>
            <a:r>
              <a:rPr lang="en-GB" dirty="0" smtClean="0">
                <a:hlinkClick r:id="rId6"/>
              </a:rPr>
              <a:t>Click here to watch film 1</a:t>
            </a:r>
            <a:endParaRPr lang="en-GB" dirty="0" smtClean="0"/>
          </a:p>
          <a:p>
            <a:pPr algn="r"/>
            <a:r>
              <a:rPr lang="en-GB" dirty="0" smtClean="0">
                <a:hlinkClick r:id="rId7"/>
              </a:rPr>
              <a:t>Click here to watch film 2</a:t>
            </a:r>
            <a:endParaRPr lang="en-US" dirty="0" smtClean="0">
              <a:hlinkClick r:id="rId7"/>
            </a:endParaRPr>
          </a:p>
        </p:txBody>
      </p:sp>
      <p:sp>
        <p:nvSpPr>
          <p:cNvPr id="14" name="Action Button: Forward or Next 13">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ction Button: Back or Previous 1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ction Button: Beginning 17">
            <a:hlinkClick r:id="rId8"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65477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lying down</a:t>
            </a: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ction Button: Forward or Next 13">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ction Button: Back or Previous 1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ction Button: Beginning 1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90526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lying down</a:t>
            </a: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20191122085416_IMG_4389.JPG"/>
          <p:cNvPicPr>
            <a:picLocks noChangeAspect="1"/>
          </p:cNvPicPr>
          <p:nvPr/>
        </p:nvPicPr>
        <p:blipFill rotWithShape="1">
          <a:blip r:embed="rId3" cstate="print">
            <a:extLst>
              <a:ext uri="{28A0092B-C50C-407E-A947-70E740481C1C}">
                <a14:useLocalDpi xmlns:a14="http://schemas.microsoft.com/office/drawing/2010/main" val="0"/>
              </a:ext>
            </a:extLst>
          </a:blip>
          <a:srcRect l="17470" t="12317" r="43161" b="7403"/>
          <a:stretch/>
        </p:blipFill>
        <p:spPr>
          <a:xfrm>
            <a:off x="2199469" y="2487948"/>
            <a:ext cx="2526772" cy="3435012"/>
          </a:xfrm>
          <a:prstGeom prst="rect">
            <a:avLst/>
          </a:prstGeom>
        </p:spPr>
      </p:pic>
      <p:sp>
        <p:nvSpPr>
          <p:cNvPr id="8" name="TextBox 7"/>
          <p:cNvSpPr txBox="1"/>
          <p:nvPr/>
        </p:nvSpPr>
        <p:spPr>
          <a:xfrm>
            <a:off x="834948" y="1787254"/>
            <a:ext cx="10501525" cy="523220"/>
          </a:xfrm>
          <a:prstGeom prst="rect">
            <a:avLst/>
          </a:prstGeom>
          <a:noFill/>
        </p:spPr>
        <p:txBody>
          <a:bodyPr wrap="square" rtlCol="0">
            <a:spAutoFit/>
          </a:bodyPr>
          <a:lstStyle/>
          <a:p>
            <a:r>
              <a:rPr lang="en-US" sz="2800" dirty="0"/>
              <a:t>Their legs…</a:t>
            </a:r>
          </a:p>
        </p:txBody>
      </p:sp>
      <p:sp>
        <p:nvSpPr>
          <p:cNvPr id="3" name="TextBox 2"/>
          <p:cNvSpPr txBox="1"/>
          <p:nvPr/>
        </p:nvSpPr>
        <p:spPr>
          <a:xfrm>
            <a:off x="5629594" y="2749747"/>
            <a:ext cx="5595453" cy="3416320"/>
          </a:xfrm>
          <a:prstGeom prst="rect">
            <a:avLst/>
          </a:prstGeom>
          <a:noFill/>
        </p:spPr>
        <p:txBody>
          <a:bodyPr wrap="square" lIns="91440" tIns="45720" rIns="91440" bIns="45720" rtlCol="0" anchor="t">
            <a:spAutoFit/>
          </a:bodyPr>
          <a:lstStyle/>
          <a:p>
            <a:r>
              <a:rPr lang="en-US" sz="2000" dirty="0" smtClean="0"/>
              <a:t>I </a:t>
            </a:r>
            <a:r>
              <a:rPr lang="en-US" sz="2000" dirty="0"/>
              <a:t>use a </a:t>
            </a:r>
            <a:r>
              <a:rPr lang="en-US" sz="2000" dirty="0" err="1"/>
              <a:t>stabiliser</a:t>
            </a:r>
            <a:r>
              <a:rPr lang="en-US" sz="2000" dirty="0"/>
              <a:t> to support my </a:t>
            </a:r>
            <a:r>
              <a:rPr lang="en-US" sz="2000" dirty="0" smtClean="0"/>
              <a:t>legs.</a:t>
            </a:r>
            <a:endParaRPr lang="en-US" sz="2000" dirty="0"/>
          </a:p>
          <a:p>
            <a:endParaRPr lang="en-US" sz="2000" dirty="0"/>
          </a:p>
          <a:p>
            <a:endParaRPr lang="en-US" sz="2000" dirty="0"/>
          </a:p>
          <a:p>
            <a:r>
              <a:rPr lang="en-US" sz="2000" dirty="0"/>
              <a:t>The </a:t>
            </a:r>
            <a:r>
              <a:rPr lang="en-US" sz="2000" dirty="0" err="1"/>
              <a:t>stabiliser</a:t>
            </a:r>
            <a:r>
              <a:rPr lang="en-US" sz="2000" dirty="0"/>
              <a:t> is raised on a pillow – you can check it is high enough by feeling underneath my lower back and checking that I make good contact with the </a:t>
            </a:r>
            <a:r>
              <a:rPr lang="en-US" sz="2000" dirty="0" smtClean="0"/>
              <a:t>bed.</a:t>
            </a:r>
          </a:p>
          <a:p>
            <a:endParaRPr lang="en-US" sz="2000" dirty="0"/>
          </a:p>
          <a:p>
            <a:endParaRPr lang="en-US" sz="2000" dirty="0" smtClean="0"/>
          </a:p>
          <a:p>
            <a:endParaRPr lang="en-US" sz="2000" dirty="0"/>
          </a:p>
          <a:p>
            <a:pPr algn="r"/>
            <a:endParaRPr lang="en-GB" dirty="0" smtClean="0">
              <a:hlinkClick r:id="rId4"/>
            </a:endParaRPr>
          </a:p>
          <a:p>
            <a:pPr algn="r"/>
            <a:r>
              <a:rPr lang="en-GB" dirty="0" smtClean="0">
                <a:hlinkClick r:id="rId4"/>
              </a:rPr>
              <a:t>Click </a:t>
            </a:r>
            <a:r>
              <a:rPr lang="en-GB" dirty="0">
                <a:hlinkClick r:id="rId4"/>
              </a:rPr>
              <a:t>here to watch film</a:t>
            </a:r>
            <a:endParaRPr lang="en-US" dirty="0"/>
          </a:p>
        </p:txBody>
      </p:sp>
      <p:cxnSp>
        <p:nvCxnSpPr>
          <p:cNvPr id="9" name="Straight Arrow Connector 8"/>
          <p:cNvCxnSpPr/>
          <p:nvPr/>
        </p:nvCxnSpPr>
        <p:spPr>
          <a:xfrm flipH="1">
            <a:off x="3561046" y="3106921"/>
            <a:ext cx="2019858" cy="415374"/>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652690" y="4507982"/>
            <a:ext cx="1980581" cy="258246"/>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sp>
        <p:nvSpPr>
          <p:cNvPr id="12" name="Action Button: Forward or Next 11">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Back or Previous 12">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ction Button: Beginning 13">
            <a:hlinkClick r:id="rId5"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10206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lying down</a:t>
            </a: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Forward or Next 11">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Back or Previous 12">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ction Button: Beginning 13">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00198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lying down</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cs typeface="Calibri" panose="020F0502020204030204"/>
              </a:rPr>
              <a:t>And finally, my feet. </a:t>
            </a: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Oscar 0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214" y="2790756"/>
            <a:ext cx="4286300" cy="3214725"/>
          </a:xfrm>
          <a:prstGeom prst="rect">
            <a:avLst/>
          </a:prstGeom>
        </p:spPr>
      </p:pic>
      <p:sp>
        <p:nvSpPr>
          <p:cNvPr id="7" name="TextBox 6"/>
          <p:cNvSpPr txBox="1"/>
          <p:nvPr/>
        </p:nvSpPr>
        <p:spPr>
          <a:xfrm>
            <a:off x="6362066" y="2880772"/>
            <a:ext cx="4862982" cy="3693319"/>
          </a:xfrm>
          <a:prstGeom prst="rect">
            <a:avLst/>
          </a:prstGeom>
          <a:noFill/>
        </p:spPr>
        <p:txBody>
          <a:bodyPr wrap="square" rtlCol="0">
            <a:spAutoFit/>
          </a:bodyPr>
          <a:lstStyle/>
          <a:p>
            <a:r>
              <a:rPr lang="en-US" dirty="0"/>
              <a:t>My feet need support too.</a:t>
            </a:r>
          </a:p>
          <a:p>
            <a:endParaRPr lang="en-US" dirty="0"/>
          </a:p>
          <a:p>
            <a:r>
              <a:rPr lang="en-US" dirty="0"/>
              <a:t>I use a pillow underneath the soles of my feet to stop them dropping forward.</a:t>
            </a:r>
          </a:p>
          <a:p>
            <a:endParaRPr lang="en-US" dirty="0"/>
          </a:p>
          <a:p>
            <a:r>
              <a:rPr lang="en-US" dirty="0"/>
              <a:t>I have a rolled up towel to stop my feet coming </a:t>
            </a:r>
            <a:r>
              <a:rPr lang="en-US" dirty="0" smtClean="0"/>
              <a:t>together.</a:t>
            </a:r>
            <a:endParaRPr lang="en-US" dirty="0"/>
          </a:p>
          <a:p>
            <a:endParaRPr lang="en-US" dirty="0"/>
          </a:p>
          <a:p>
            <a:r>
              <a:rPr lang="en-US" dirty="0"/>
              <a:t>There is a gap underneath my heels to stop them from getting </a:t>
            </a:r>
            <a:r>
              <a:rPr lang="en-US" dirty="0" smtClean="0"/>
              <a:t>sore.</a:t>
            </a:r>
          </a:p>
          <a:p>
            <a:pPr algn="r"/>
            <a:r>
              <a:rPr lang="en-GB" dirty="0" smtClean="0">
                <a:hlinkClick r:id="rId4"/>
              </a:rPr>
              <a:t>Click here to watch film 1</a:t>
            </a:r>
            <a:endParaRPr lang="en-GB" dirty="0" smtClean="0"/>
          </a:p>
          <a:p>
            <a:pPr algn="r"/>
            <a:r>
              <a:rPr lang="en-GB" dirty="0" smtClean="0">
                <a:hlinkClick r:id="rId5"/>
              </a:rPr>
              <a:t>Click here to watch film 2</a:t>
            </a:r>
            <a:endParaRPr lang="en-US" dirty="0" smtClean="0"/>
          </a:p>
          <a:p>
            <a:pPr algn="r"/>
            <a:endParaRPr lang="en-US" dirty="0"/>
          </a:p>
        </p:txBody>
      </p:sp>
      <p:cxnSp>
        <p:nvCxnSpPr>
          <p:cNvPr id="9" name="Straight Arrow Connector 8"/>
          <p:cNvCxnSpPr/>
          <p:nvPr/>
        </p:nvCxnSpPr>
        <p:spPr>
          <a:xfrm flipH="1">
            <a:off x="5456560" y="3762641"/>
            <a:ext cx="905506" cy="70549"/>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4456974" y="4138904"/>
            <a:ext cx="1893334" cy="317474"/>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3422109" y="5290756"/>
            <a:ext cx="2927718" cy="435512"/>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sp>
        <p:nvSpPr>
          <p:cNvPr id="12" name="Action Button: Forward or Next 11">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Back or Previous 12">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ction Button: Beginning 13">
            <a:hlinkClick r:id="rId6"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54893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lying down</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dirty="0">
              <a:cs typeface="Calibri" panose="020F0502020204030204"/>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Forward or Next 11">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Back or Previous 12">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ction Button: Beginning 13">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36571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Changes of position</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cs typeface="Calibri" panose="020F0502020204030204"/>
              </a:rPr>
              <a:t>Use this slide to document any changes of position that are needed during the night.</a:t>
            </a:r>
          </a:p>
          <a:p>
            <a:pPr marL="0" indent="0">
              <a:buNone/>
            </a:pPr>
            <a:r>
              <a:rPr lang="en-GB" dirty="0">
                <a:cs typeface="Calibri" panose="020F0502020204030204"/>
              </a:rPr>
              <a:t>How often does the person usually need a change of position?</a:t>
            </a:r>
          </a:p>
          <a:p>
            <a:pPr marL="0" indent="0">
              <a:buNone/>
            </a:pPr>
            <a:r>
              <a:rPr lang="en-GB" dirty="0">
                <a:cs typeface="Calibri" panose="020F0502020204030204"/>
              </a:rPr>
              <a:t>How do they let you know that they need to move?</a:t>
            </a:r>
          </a:p>
          <a:p>
            <a:pPr marL="0" indent="0">
              <a:buNone/>
            </a:pPr>
            <a:r>
              <a:rPr lang="en-GB" dirty="0">
                <a:cs typeface="Calibri" panose="020F0502020204030204"/>
              </a:rPr>
              <a:t>Is the equipment removed completely or is it rearranged?</a:t>
            </a:r>
          </a:p>
          <a:p>
            <a:pPr marL="0" indent="0">
              <a:buNone/>
            </a:pPr>
            <a:r>
              <a:rPr lang="en-GB" dirty="0">
                <a:cs typeface="Calibri" panose="020F0502020204030204"/>
              </a:rPr>
              <a:t>What does this new position look like?</a:t>
            </a:r>
          </a:p>
          <a:p>
            <a:pPr marL="0" indent="0">
              <a:buNone/>
            </a:pPr>
            <a:r>
              <a:rPr lang="en-GB" dirty="0">
                <a:cs typeface="Calibri" panose="020F0502020204030204"/>
              </a:rPr>
              <a:t>Does anything else need to happen once the person is repositioned, a night light, music, removal of blankets for example</a:t>
            </a:r>
            <a:r>
              <a:rPr lang="en-GB" dirty="0" smtClean="0">
                <a:cs typeface="Calibri" panose="020F0502020204030204"/>
              </a:rPr>
              <a:t>?</a:t>
            </a:r>
          </a:p>
          <a:p>
            <a:pPr marL="0" indent="0">
              <a:buNone/>
            </a:pPr>
            <a:r>
              <a:rPr lang="en-GB" dirty="0" smtClean="0">
                <a:cs typeface="Calibri" panose="020F0502020204030204"/>
              </a:rPr>
              <a:t>Include a film showing a change of position if you want to.</a:t>
            </a:r>
          </a:p>
          <a:p>
            <a:pPr marL="0" indent="0" algn="r">
              <a:buNone/>
            </a:pPr>
            <a:r>
              <a:rPr lang="en-GB" sz="1800" dirty="0" smtClean="0">
                <a:cs typeface="Calibri" panose="020F0502020204030204"/>
                <a:hlinkClick r:id="rId2"/>
              </a:rPr>
              <a:t>Click here to watch film</a:t>
            </a:r>
            <a:endParaRPr lang="en-GB" sz="1800" dirty="0">
              <a:cs typeface="Calibri" panose="020F0502020204030204"/>
            </a:endParaRPr>
          </a:p>
          <a:p>
            <a:pPr marL="0" indent="0">
              <a:buNone/>
            </a:pPr>
            <a:endParaRPr lang="en-GB" dirty="0">
              <a:cs typeface="Calibri" panose="020F0502020204030204"/>
            </a:endParaRPr>
          </a:p>
        </p:txBody>
      </p:sp>
      <p:sp>
        <p:nvSpPr>
          <p:cNvPr id="4" name="Action Button: Home 3">
            <a:hlinkClick r:id="rId3"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4"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76729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Changes of position</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dirty="0">
              <a:cs typeface="Calibri" panose="020F0502020204030204"/>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79503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cs typeface="Calibri Light"/>
              </a:rPr>
              <a:t>My safety when I am lying down</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cs typeface="Calibri" panose="020F0502020204030204"/>
              </a:rPr>
              <a:t>Use this section to describe any risks to the person when they are lying down. How do you make sure the person is safe? You might want to complete a safety </a:t>
            </a:r>
            <a:r>
              <a:rPr lang="en-GB" dirty="0" smtClean="0">
                <a:cs typeface="Calibri" panose="020F0502020204030204"/>
              </a:rPr>
              <a:t>checklist </a:t>
            </a:r>
            <a:r>
              <a:rPr lang="en-GB" dirty="0">
                <a:cs typeface="Calibri" panose="020F0502020204030204"/>
              </a:rPr>
              <a:t>and link it to this slide.</a:t>
            </a:r>
          </a:p>
          <a:p>
            <a:pPr marL="0" indent="0">
              <a:buNone/>
            </a:pPr>
            <a:r>
              <a:rPr lang="en-GB" dirty="0">
                <a:cs typeface="Calibri" panose="020F0502020204030204"/>
              </a:rPr>
              <a:t>The following list may help but you can add any other risks you feel people need to be aware of:</a:t>
            </a:r>
          </a:p>
          <a:p>
            <a:pPr marL="0" indent="0">
              <a:buNone/>
            </a:pPr>
            <a:r>
              <a:rPr lang="en-GB" dirty="0">
                <a:cs typeface="Calibri" panose="020F0502020204030204"/>
              </a:rPr>
              <a:t>Is the person comfortable? Are there any pain issues that need to be resolved? Is their circulation affected in any way by the positioning being used? Do they have epilepsy? Can they breathe comfortably? Are they at risk of choking or aspiration? When will the support be put in place / removed? Can they control their own temperature? Have any potential new pressure areas been created with the new position</a:t>
            </a:r>
            <a:r>
              <a:rPr lang="en-GB" dirty="0" smtClean="0">
                <a:cs typeface="Calibri" panose="020F0502020204030204"/>
              </a:rPr>
              <a:t>?</a:t>
            </a:r>
          </a:p>
          <a:p>
            <a:pPr marL="0" indent="0" algn="r">
              <a:buNone/>
            </a:pPr>
            <a:r>
              <a:rPr lang="en-GB" sz="1800" dirty="0" smtClean="0">
                <a:cs typeface="Calibri" panose="020F0502020204030204"/>
                <a:hlinkClick r:id="rId2"/>
              </a:rPr>
              <a:t>Click here to watch film</a:t>
            </a:r>
            <a:endParaRPr lang="en-GB" sz="1800" dirty="0">
              <a:cs typeface="Calibri" panose="020F0502020204030204"/>
            </a:endParaRPr>
          </a:p>
          <a:p>
            <a:pPr marL="0" indent="0">
              <a:buNone/>
            </a:pPr>
            <a:endParaRPr lang="en-GB" dirty="0">
              <a:cs typeface="Calibri" panose="020F0502020204030204"/>
            </a:endParaRPr>
          </a:p>
        </p:txBody>
      </p:sp>
      <p:sp>
        <p:nvSpPr>
          <p:cNvPr id="4" name="Action Button: Home 3">
            <a:hlinkClick r:id="rId3"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4"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0498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cs typeface="Calibri Light"/>
              </a:rPr>
              <a:t>My safety when I am lying down</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dirty="0">
              <a:cs typeface="Calibri" panose="020F0502020204030204"/>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1350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3986"/>
          </a:solidFill>
        </p:spPr>
        <p:txBody>
          <a:bodyPr/>
          <a:lstStyle/>
          <a:p>
            <a:r>
              <a:rPr lang="en-GB" b="1" dirty="0"/>
              <a:t>Me </a:t>
            </a:r>
          </a:p>
        </p:txBody>
      </p:sp>
      <p:sp>
        <p:nvSpPr>
          <p:cNvPr id="3" name="Content Placeholder 2"/>
          <p:cNvSpPr>
            <a:spLocks noGrp="1"/>
          </p:cNvSpPr>
          <p:nvPr>
            <p:ph idx="1"/>
          </p:nvPr>
        </p:nvSpPr>
        <p:spPr>
          <a:solidFill>
            <a:srgbClr val="EE3986"/>
          </a:solidFill>
        </p:spPr>
        <p:txBody>
          <a:bodyPr/>
          <a:lstStyle/>
          <a:p>
            <a:pPr marL="0" indent="0">
              <a:buNone/>
            </a:pPr>
            <a:r>
              <a:rPr lang="en-GB" dirty="0"/>
              <a:t>This section lets you know:</a:t>
            </a:r>
          </a:p>
          <a:p>
            <a:r>
              <a:rPr lang="en-GB" dirty="0"/>
              <a:t>Important things about me that you might need to know in an emergency</a:t>
            </a:r>
          </a:p>
          <a:p>
            <a:r>
              <a:rPr lang="en-GB" dirty="0"/>
              <a:t>Things I want you to know about me and my life</a:t>
            </a:r>
          </a:p>
          <a:p>
            <a:r>
              <a:rPr lang="en-GB" dirty="0"/>
              <a:t>What makes me happy and unhappy</a:t>
            </a:r>
          </a:p>
          <a:p>
            <a:r>
              <a:rPr lang="en-GB" dirty="0"/>
              <a:t>Things I want you to know about my family and friends</a:t>
            </a:r>
          </a:p>
          <a:p>
            <a:endParaRPr lang="en-GB" dirty="0"/>
          </a:p>
          <a:p>
            <a:endParaRPr lang="en-GB" dirty="0"/>
          </a:p>
        </p:txBody>
      </p:sp>
      <p:sp>
        <p:nvSpPr>
          <p:cNvPr id="4" name="Action Button: Home 3">
            <a:hlinkClick r:id="rId2" action="ppaction://hlinksldjump" highlightClick="1"/>
          </p:cNvPr>
          <p:cNvSpPr/>
          <p:nvPr/>
        </p:nvSpPr>
        <p:spPr>
          <a:xfrm>
            <a:off x="10228150"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50389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How I lie is how I sit</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sz="2400" dirty="0">
                <a:cs typeface="Calibri" panose="020F0502020204030204"/>
              </a:rPr>
              <a:t>Use this final slide to help people to understand how my lying position is linked to my seating. Photographs from the end of the bed are really useful for this.</a:t>
            </a: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20191122082237_IMG_43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31714" y="3424746"/>
            <a:ext cx="3368502" cy="2245668"/>
          </a:xfrm>
          <a:prstGeom prst="rect">
            <a:avLst/>
          </a:prstGeom>
        </p:spPr>
      </p:pic>
      <p:sp>
        <p:nvSpPr>
          <p:cNvPr id="5" name="Right Arrow 4"/>
          <p:cNvSpPr/>
          <p:nvPr/>
        </p:nvSpPr>
        <p:spPr>
          <a:xfrm>
            <a:off x="4377109" y="4137656"/>
            <a:ext cx="2246127" cy="2939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20191122082252_IMG_431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310744" y="3422963"/>
            <a:ext cx="3304801" cy="2203200"/>
          </a:xfrm>
          <a:prstGeom prst="rect">
            <a:avLst/>
          </a:prstGeom>
        </p:spPr>
      </p:pic>
      <p:sp>
        <p:nvSpPr>
          <p:cNvPr id="9" name="Action Button: Forward or Next 8">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Back or Previous 9">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Beginning 11">
            <a:hlinkClick r:id="rId5"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064745" y="5633545"/>
            <a:ext cx="2391531" cy="369332"/>
          </a:xfrm>
          <a:prstGeom prst="rect">
            <a:avLst/>
          </a:prstGeom>
          <a:noFill/>
        </p:spPr>
        <p:txBody>
          <a:bodyPr wrap="square" rtlCol="0">
            <a:spAutoFit/>
          </a:bodyPr>
          <a:lstStyle/>
          <a:p>
            <a:r>
              <a:rPr lang="en-GB" dirty="0" smtClean="0">
                <a:hlinkClick r:id="rId6"/>
              </a:rPr>
              <a:t>Click here to watch film</a:t>
            </a:r>
            <a:endParaRPr lang="en-GB" dirty="0"/>
          </a:p>
        </p:txBody>
      </p:sp>
    </p:spTree>
    <p:extLst>
      <p:ext uri="{BB962C8B-B14F-4D97-AF65-F5344CB8AC3E}">
        <p14:creationId xmlns:p14="http://schemas.microsoft.com/office/powerpoint/2010/main" val="15717153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How I lie is how I sit</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sz="2400" dirty="0">
              <a:cs typeface="Calibri" panose="020F0502020204030204"/>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Forward or Next 8">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Back or Previous 9">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Beginning 11">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93133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smtClean="0"/>
              <a:t>Sitting</a:t>
            </a:r>
            <a:endParaRPr lang="en-GB" b="1"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sz="2400" dirty="0" smtClean="0">
                <a:cs typeface="Calibri" panose="020F0502020204030204"/>
              </a:rPr>
              <a:t>The following slides are all about sitting and the equipment the person uses.</a:t>
            </a:r>
          </a:p>
          <a:p>
            <a:pPr marL="0" indent="0">
              <a:buNone/>
            </a:pPr>
            <a:r>
              <a:rPr lang="en-GB" dirty="0" smtClean="0">
                <a:cs typeface="Calibri" panose="020F0502020204030204"/>
              </a:rPr>
              <a:t>Include information about all of their different chairs or seating systems and where they use them.</a:t>
            </a:r>
          </a:p>
          <a:p>
            <a:pPr marL="0" indent="0">
              <a:buNone/>
            </a:pPr>
            <a:r>
              <a:rPr lang="en-GB" dirty="0" smtClean="0">
                <a:cs typeface="Calibri" panose="020F0502020204030204"/>
              </a:rPr>
              <a:t>How does the person feel about their chairs?</a:t>
            </a:r>
          </a:p>
          <a:p>
            <a:pPr marL="0" indent="0">
              <a:buNone/>
            </a:pPr>
            <a:r>
              <a:rPr lang="en-GB" dirty="0" smtClean="0">
                <a:cs typeface="Calibri" panose="020F0502020204030204"/>
              </a:rPr>
              <a:t>Why are their chairs important to them?  What do they allow them to do?</a:t>
            </a:r>
          </a:p>
          <a:p>
            <a:pPr marL="0" indent="0">
              <a:buNone/>
            </a:pPr>
            <a:r>
              <a:rPr lang="en-GB" dirty="0" smtClean="0">
                <a:cs typeface="Calibri" panose="020F0502020204030204"/>
              </a:rPr>
              <a:t>What are the important things to know about their equipment?</a:t>
            </a:r>
          </a:p>
          <a:p>
            <a:pPr marL="0" indent="0">
              <a:buNone/>
            </a:pPr>
            <a:r>
              <a:rPr lang="en-GB" dirty="0" smtClean="0">
                <a:cs typeface="Calibri" panose="020F0502020204030204"/>
              </a:rPr>
              <a:t>How can people look after their chairs or seating systems?</a:t>
            </a:r>
          </a:p>
          <a:p>
            <a:pPr marL="0" indent="0" algn="r">
              <a:buNone/>
            </a:pPr>
            <a:endParaRPr lang="en-GB" sz="1800" dirty="0" smtClean="0">
              <a:cs typeface="Calibri" panose="020F0502020204030204"/>
              <a:hlinkClick r:id="rId2"/>
            </a:endParaRPr>
          </a:p>
          <a:p>
            <a:pPr marL="0" indent="0" algn="r">
              <a:buNone/>
            </a:pPr>
            <a:r>
              <a:rPr lang="en-GB" sz="1800" dirty="0" smtClean="0">
                <a:cs typeface="Calibri" panose="020F0502020204030204"/>
                <a:hlinkClick r:id="rId2"/>
              </a:rPr>
              <a:t>Click here to watch film 1</a:t>
            </a:r>
            <a:endParaRPr lang="en-GB" sz="1800" dirty="0" smtClean="0">
              <a:cs typeface="Calibri" panose="020F0502020204030204"/>
              <a:hlinkClick r:id="rId3"/>
            </a:endParaRPr>
          </a:p>
          <a:p>
            <a:pPr marL="0" indent="0" algn="r">
              <a:buNone/>
            </a:pPr>
            <a:r>
              <a:rPr lang="en-GB" sz="1800" dirty="0" smtClean="0">
                <a:cs typeface="Calibri" panose="020F0502020204030204"/>
                <a:hlinkClick r:id="rId3"/>
              </a:rPr>
              <a:t>Click here to watch film 2</a:t>
            </a:r>
            <a:endParaRPr lang="en-GB" sz="1800" dirty="0" smtClean="0">
              <a:cs typeface="Calibri" panose="020F0502020204030204"/>
            </a:endParaRPr>
          </a:p>
          <a:p>
            <a:pPr marL="0" indent="0">
              <a:buNone/>
            </a:pPr>
            <a:endParaRPr lang="en-GB" sz="2400" dirty="0">
              <a:cs typeface="Calibri" panose="020F0502020204030204"/>
            </a:endParaRPr>
          </a:p>
        </p:txBody>
      </p:sp>
      <p:sp>
        <p:nvSpPr>
          <p:cNvPr id="4" name="Action Button: Home 3">
            <a:hlinkClick r:id="rId4"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Forward or Next 8">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Back or Previous 9">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Beginning 11">
            <a:hlinkClick r:id="rId5"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63970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GB" b="1" dirty="0"/>
              <a:t>My body in sitting:</a:t>
            </a:r>
            <a:br>
              <a:rPr lang="en-GB" b="1" dirty="0"/>
            </a:br>
            <a:r>
              <a:rPr lang="en-GB" sz="2000" dirty="0">
                <a:cs typeface="Calibri" panose="020F0502020204030204"/>
              </a:rPr>
              <a:t>What is the shape </a:t>
            </a:r>
            <a:r>
              <a:rPr lang="en-GB" sz="2000" dirty="0" smtClean="0">
                <a:cs typeface="Calibri" panose="020F0502020204030204"/>
              </a:rPr>
              <a:t>of my life box?  My life box is the shape </a:t>
            </a:r>
            <a:br>
              <a:rPr lang="en-GB" sz="2000" dirty="0" smtClean="0">
                <a:cs typeface="Calibri" panose="020F0502020204030204"/>
              </a:rPr>
            </a:br>
            <a:r>
              <a:rPr lang="en-GB" sz="2000" dirty="0" smtClean="0">
                <a:cs typeface="Calibri" panose="020F0502020204030204"/>
              </a:rPr>
              <a:t>between my lower ribs and my pelvis from the front. </a:t>
            </a:r>
            <a:endParaRPr lang="en-GB" b="1" dirty="0"/>
          </a:p>
        </p:txBody>
      </p:sp>
      <p:sp>
        <p:nvSpPr>
          <p:cNvPr id="5" name="Text Placeholder 4">
            <a:extLst>
              <a:ext uri="{FF2B5EF4-FFF2-40B4-BE49-F238E27FC236}">
                <a16:creationId xmlns:a16="http://schemas.microsoft.com/office/drawing/2014/main" id="{6B25C8AF-515C-764D-93C7-8F14607B132C}"/>
              </a:ext>
            </a:extLst>
          </p:cNvPr>
          <p:cNvSpPr>
            <a:spLocks noGrp="1"/>
          </p:cNvSpPr>
          <p:nvPr>
            <p:ph type="body" idx="1"/>
          </p:nvPr>
        </p:nvSpPr>
        <p:spPr/>
        <p:txBody>
          <a:bodyPr/>
          <a:lstStyle/>
          <a:p>
            <a:r>
              <a:rPr lang="en-US" dirty="0"/>
              <a:t>This is my life box in sitting</a:t>
            </a:r>
          </a:p>
        </p:txBody>
      </p:sp>
      <p:sp>
        <p:nvSpPr>
          <p:cNvPr id="7" name="Text Placeholder 6">
            <a:extLst>
              <a:ext uri="{FF2B5EF4-FFF2-40B4-BE49-F238E27FC236}">
                <a16:creationId xmlns:a16="http://schemas.microsoft.com/office/drawing/2014/main" id="{43A378C5-6E8D-024B-84B9-13EC313A67CC}"/>
              </a:ext>
            </a:extLst>
          </p:cNvPr>
          <p:cNvSpPr>
            <a:spLocks noGrp="1"/>
          </p:cNvSpPr>
          <p:nvPr>
            <p:ph type="body" sz="quarter" idx="3"/>
          </p:nvPr>
        </p:nvSpPr>
        <p:spPr>
          <a:xfrm>
            <a:off x="4940101" y="1681161"/>
            <a:ext cx="5183188" cy="823912"/>
          </a:xfrm>
        </p:spPr>
        <p:txBody>
          <a:bodyPr/>
          <a:lstStyle/>
          <a:p>
            <a:r>
              <a:rPr lang="en-US" dirty="0">
                <a:cs typeface="Calibri"/>
              </a:rPr>
              <a:t>In comparison to my life box in lying</a:t>
            </a: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Forward or Next 1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ction Button: Back or Previous 1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039187" y="5801710"/>
            <a:ext cx="3363646" cy="369332"/>
          </a:xfrm>
          <a:prstGeom prst="rect">
            <a:avLst/>
          </a:prstGeom>
          <a:noFill/>
        </p:spPr>
        <p:txBody>
          <a:bodyPr wrap="square" rtlCol="0">
            <a:spAutoFit/>
          </a:bodyPr>
          <a:lstStyle/>
          <a:p>
            <a:pPr algn="r"/>
            <a:r>
              <a:rPr lang="en-GB" dirty="0" smtClean="0">
                <a:hlinkClick r:id="rId3"/>
              </a:rPr>
              <a:t>Click here to watch film</a:t>
            </a:r>
            <a:endParaRPr lang="en-GB" dirty="0"/>
          </a:p>
        </p:txBody>
      </p:sp>
      <p:sp>
        <p:nvSpPr>
          <p:cNvPr id="13" name="Action Button: Beginning 12">
            <a:hlinkClick r:id="rId4"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5"/>
          <a:stretch>
            <a:fillRect/>
          </a:stretch>
        </p:blipFill>
        <p:spPr>
          <a:xfrm>
            <a:off x="1684396" y="2505074"/>
            <a:ext cx="1932744" cy="3990182"/>
          </a:xfrm>
          <a:prstGeom prst="rect">
            <a:avLst/>
          </a:prstGeom>
        </p:spPr>
      </p:pic>
      <p:pic>
        <p:nvPicPr>
          <p:cNvPr id="15" name="Picture 14"/>
          <p:cNvPicPr>
            <a:picLocks noChangeAspect="1"/>
          </p:cNvPicPr>
          <p:nvPr/>
        </p:nvPicPr>
        <p:blipFill>
          <a:blip r:embed="rId6"/>
          <a:stretch>
            <a:fillRect/>
          </a:stretch>
        </p:blipFill>
        <p:spPr>
          <a:xfrm>
            <a:off x="5639302" y="2505074"/>
            <a:ext cx="2118203" cy="3892639"/>
          </a:xfrm>
          <a:prstGeom prst="rect">
            <a:avLst/>
          </a:prstGeom>
        </p:spPr>
      </p:pic>
    </p:spTree>
    <p:extLst>
      <p:ext uri="{BB962C8B-B14F-4D97-AF65-F5344CB8AC3E}">
        <p14:creationId xmlns:p14="http://schemas.microsoft.com/office/powerpoint/2010/main" val="10029690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sitting- The assistive technology/equipment</a:t>
            </a:r>
          </a:p>
        </p:txBody>
      </p:sp>
      <p:sp>
        <p:nvSpPr>
          <p:cNvPr id="3" name="Content Placeholder 2"/>
          <p:cNvSpPr>
            <a:spLocks noGrp="1"/>
          </p:cNvSpPr>
          <p:nvPr>
            <p:ph idx="1"/>
          </p:nvPr>
        </p:nvSpPr>
        <p:spPr>
          <a:xfrm>
            <a:off x="838200" y="1825624"/>
            <a:ext cx="10515600" cy="4457763"/>
          </a:xfrm>
        </p:spPr>
        <p:txBody>
          <a:bodyPr vert="horz" lIns="91440" tIns="45720" rIns="91440" bIns="45720" rtlCol="0" anchor="t">
            <a:normAutofit fontScale="92500"/>
          </a:bodyPr>
          <a:lstStyle/>
          <a:p>
            <a:pPr marL="0" indent="0">
              <a:buNone/>
            </a:pPr>
            <a:r>
              <a:rPr lang="en-GB" dirty="0">
                <a:cs typeface="Calibri" panose="020F0502020204030204"/>
              </a:rPr>
              <a:t>Use this section to describe the support/s that the person needs when they are sitting in their wheelchair, activity chair or comfort </a:t>
            </a:r>
            <a:r>
              <a:rPr lang="en-GB" dirty="0" smtClean="0">
                <a:cs typeface="Calibri" panose="020F0502020204030204"/>
              </a:rPr>
              <a:t>chair.</a:t>
            </a:r>
            <a:endParaRPr lang="en-GB" dirty="0">
              <a:cs typeface="Calibri" panose="020F0502020204030204"/>
            </a:endParaRPr>
          </a:p>
          <a:p>
            <a:pPr marL="0" indent="0">
              <a:buNone/>
            </a:pPr>
            <a:r>
              <a:rPr lang="en-GB" dirty="0">
                <a:cs typeface="Calibri" panose="020F0502020204030204"/>
              </a:rPr>
              <a:t>Photographs of the equipment are really helpful (both with and without the person using it!)</a:t>
            </a:r>
          </a:p>
          <a:p>
            <a:pPr marL="0" indent="0">
              <a:buNone/>
            </a:pPr>
            <a:r>
              <a:rPr lang="en-GB" dirty="0">
                <a:cs typeface="Calibri" panose="020F0502020204030204"/>
              </a:rPr>
              <a:t>What seat cushion or seat support is used?</a:t>
            </a:r>
          </a:p>
          <a:p>
            <a:pPr marL="0" indent="0">
              <a:buNone/>
            </a:pPr>
            <a:r>
              <a:rPr lang="en-GB" dirty="0">
                <a:cs typeface="Calibri" panose="020F0502020204030204"/>
              </a:rPr>
              <a:t>What back cushion or back support is used?</a:t>
            </a:r>
          </a:p>
          <a:p>
            <a:pPr marL="0" indent="0">
              <a:buNone/>
            </a:pPr>
            <a:r>
              <a:rPr lang="en-GB" dirty="0">
                <a:cs typeface="Calibri" panose="020F0502020204030204"/>
              </a:rPr>
              <a:t>Is there a head support used? </a:t>
            </a:r>
          </a:p>
          <a:p>
            <a:pPr marL="0" indent="0">
              <a:buNone/>
            </a:pPr>
            <a:r>
              <a:rPr lang="en-GB" dirty="0">
                <a:cs typeface="Calibri" panose="020F0502020204030204"/>
              </a:rPr>
              <a:t>Where do </a:t>
            </a:r>
            <a:r>
              <a:rPr lang="en-GB" dirty="0" smtClean="0">
                <a:cs typeface="Calibri" panose="020F0502020204030204"/>
              </a:rPr>
              <a:t>the person’s </a:t>
            </a:r>
            <a:r>
              <a:rPr lang="en-GB" dirty="0">
                <a:cs typeface="Calibri" panose="020F0502020204030204"/>
              </a:rPr>
              <a:t>feet need to be supported relative to </a:t>
            </a:r>
            <a:r>
              <a:rPr lang="en-GB" dirty="0" smtClean="0">
                <a:cs typeface="Calibri" panose="020F0502020204030204"/>
              </a:rPr>
              <a:t>their </a:t>
            </a:r>
            <a:r>
              <a:rPr lang="en-GB" dirty="0">
                <a:cs typeface="Calibri" panose="020F0502020204030204"/>
              </a:rPr>
              <a:t>knees</a:t>
            </a:r>
            <a:r>
              <a:rPr lang="en-GB" dirty="0" smtClean="0">
                <a:cs typeface="Calibri" panose="020F0502020204030204"/>
              </a:rPr>
              <a:t>?</a:t>
            </a:r>
          </a:p>
          <a:p>
            <a:pPr marL="0" indent="0">
              <a:buNone/>
            </a:pPr>
            <a:r>
              <a:rPr lang="en-GB" dirty="0" smtClean="0">
                <a:cs typeface="Calibri" panose="020F0502020204030204"/>
              </a:rPr>
              <a:t>You may want to use different slides for different parts of the body as in the lying slides.</a:t>
            </a:r>
            <a:endParaRPr lang="en-GB" dirty="0">
              <a:cs typeface="Calibri" panose="020F0502020204030204"/>
            </a:endParaRPr>
          </a:p>
          <a:p>
            <a:pPr marL="0" indent="0">
              <a:buNone/>
            </a:pPr>
            <a:r>
              <a:rPr lang="en-GB" dirty="0" smtClean="0">
                <a:cs typeface="Calibri" panose="020F0502020204030204"/>
              </a:rPr>
              <a:t>You can include </a:t>
            </a:r>
            <a:r>
              <a:rPr lang="en-GB" dirty="0">
                <a:cs typeface="Calibri" panose="020F0502020204030204"/>
              </a:rPr>
              <a:t>the contact details for the service provider / supplier of the </a:t>
            </a:r>
            <a:r>
              <a:rPr lang="en-GB" dirty="0" smtClean="0">
                <a:cs typeface="Calibri" panose="020F0502020204030204"/>
              </a:rPr>
              <a:t>equipment.</a:t>
            </a:r>
            <a:endParaRPr lang="en-GB" dirty="0">
              <a:cs typeface="Calibri" panose="020F0502020204030204"/>
            </a:endParaRPr>
          </a:p>
          <a:p>
            <a:pPr marL="0" indent="0" algn="r">
              <a:buNone/>
            </a:pPr>
            <a:r>
              <a:rPr lang="en-GB" sz="1900" dirty="0" smtClean="0">
                <a:hlinkClick r:id="rId2"/>
              </a:rPr>
              <a:t>Click here to watch film</a:t>
            </a:r>
            <a:endParaRPr lang="en-GB" sz="1900" dirty="0"/>
          </a:p>
        </p:txBody>
      </p:sp>
      <p:sp>
        <p:nvSpPr>
          <p:cNvPr id="4" name="Action Button: Home 3">
            <a:hlinkClick r:id="rId3"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4"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46458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sitting- The assistive technology/equipment</a:t>
            </a:r>
          </a:p>
        </p:txBody>
      </p:sp>
      <p:sp>
        <p:nvSpPr>
          <p:cNvPr id="3" name="Content Placeholder 2"/>
          <p:cNvSpPr>
            <a:spLocks noGrp="1"/>
          </p:cNvSpPr>
          <p:nvPr>
            <p:ph idx="1"/>
          </p:nvPr>
        </p:nvSpPr>
        <p:spPr>
          <a:xfrm>
            <a:off x="838200" y="1825624"/>
            <a:ext cx="10515600" cy="4457763"/>
          </a:xfrm>
        </p:spPr>
        <p:txBody>
          <a:bodyPr vert="horz" lIns="91440" tIns="45720" rIns="91440" bIns="45720" rtlCol="0" anchor="t">
            <a:normAutofit/>
          </a:bodyPr>
          <a:lstStyle/>
          <a:p>
            <a:pPr marL="0" indent="0">
              <a:buNone/>
            </a:pPr>
            <a:endParaRPr lang="en-GB" dirty="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0713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GB" b="1" dirty="0"/>
              <a:t>When I am </a:t>
            </a:r>
            <a:r>
              <a:rPr lang="en-GB" b="1" dirty="0" smtClean="0"/>
              <a:t>sitting</a:t>
            </a:r>
            <a:endParaRPr lang="en-GB" b="1" dirty="0"/>
          </a:p>
        </p:txBody>
      </p:sp>
      <p:sp>
        <p:nvSpPr>
          <p:cNvPr id="3" name="Content Placeholder 2"/>
          <p:cNvSpPr>
            <a:spLocks noGrp="1"/>
          </p:cNvSpPr>
          <p:nvPr>
            <p:ph idx="1"/>
          </p:nvPr>
        </p:nvSpPr>
        <p:spPr>
          <a:xfrm>
            <a:off x="838200" y="1825624"/>
            <a:ext cx="10515600" cy="4905026"/>
          </a:xfrm>
        </p:spPr>
        <p:txBody>
          <a:bodyPr vert="horz" lIns="91440" tIns="45720" rIns="91440" bIns="45720" rtlCol="0" anchor="t">
            <a:normAutofit/>
          </a:bodyPr>
          <a:lstStyle/>
          <a:p>
            <a:pPr marL="0" indent="0">
              <a:buNone/>
            </a:pPr>
            <a:r>
              <a:rPr lang="en-GB" sz="3000" dirty="0" smtClean="0">
                <a:cs typeface="Calibri"/>
              </a:rPr>
              <a:t>You may want to include photos from different angles that show how the person should be comfortably positioned in their chair (s).</a:t>
            </a:r>
            <a:endParaRPr lang="en-GB" sz="3000" dirty="0">
              <a:cs typeface="Calibri"/>
            </a:endParaRPr>
          </a:p>
          <a:p>
            <a:pPr marL="0" indent="0">
              <a:buNone/>
            </a:pPr>
            <a:r>
              <a:rPr lang="en-GB" sz="3000" dirty="0" smtClean="0">
                <a:cs typeface="Calibri"/>
              </a:rPr>
              <a:t>What should people look for to make sure the person is comfortable?</a:t>
            </a:r>
            <a:endParaRPr lang="en-GB" sz="3000" dirty="0">
              <a:cs typeface="Calibri"/>
            </a:endParaRPr>
          </a:p>
          <a:p>
            <a:pPr marL="0" indent="0">
              <a:buNone/>
            </a:pPr>
            <a:r>
              <a:rPr lang="en-GB" sz="3000" dirty="0" smtClean="0">
                <a:cs typeface="Calibri"/>
              </a:rPr>
              <a:t>Where does their body make contact with the chair and are there any gaps?</a:t>
            </a:r>
            <a:r>
              <a:rPr lang="en-GB" sz="3000" dirty="0">
                <a:cs typeface="Calibri"/>
              </a:rPr>
              <a:t> </a:t>
            </a:r>
          </a:p>
          <a:p>
            <a:pPr marL="0" indent="0">
              <a:buNone/>
            </a:pPr>
            <a:r>
              <a:rPr lang="en-GB" sz="3000" dirty="0" smtClean="0">
                <a:cs typeface="Calibri"/>
              </a:rPr>
              <a:t>You can use arrows to point things out that are important.  See link on slide 3 to learn how to do this.</a:t>
            </a:r>
          </a:p>
          <a:p>
            <a:pPr marL="0" indent="0" algn="r">
              <a:buNone/>
            </a:pPr>
            <a:r>
              <a:rPr lang="en-GB" sz="1900" dirty="0" smtClean="0">
                <a:cs typeface="Calibri"/>
                <a:hlinkClick r:id="rId2"/>
              </a:rPr>
              <a:t>Click here to watch film</a:t>
            </a:r>
            <a:endParaRPr lang="en-GB" sz="1900" dirty="0">
              <a:cs typeface="Calibri"/>
            </a:endParaRPr>
          </a:p>
        </p:txBody>
      </p:sp>
      <p:sp>
        <p:nvSpPr>
          <p:cNvPr id="4" name="Action Button: Home 3">
            <a:hlinkClick r:id="rId3"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4"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50226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GB" b="1" dirty="0"/>
              <a:t>When I am </a:t>
            </a:r>
            <a:r>
              <a:rPr lang="en-GB" b="1" dirty="0" smtClean="0"/>
              <a:t>sitting</a:t>
            </a:r>
            <a:endParaRPr lang="en-GB" b="1" dirty="0"/>
          </a:p>
        </p:txBody>
      </p:sp>
      <p:sp>
        <p:nvSpPr>
          <p:cNvPr id="3" name="Content Placeholder 2"/>
          <p:cNvSpPr>
            <a:spLocks noGrp="1"/>
          </p:cNvSpPr>
          <p:nvPr>
            <p:ph idx="1"/>
          </p:nvPr>
        </p:nvSpPr>
        <p:spPr>
          <a:xfrm>
            <a:off x="838200" y="1825624"/>
            <a:ext cx="10515600" cy="4905026"/>
          </a:xfrm>
        </p:spPr>
        <p:txBody>
          <a:bodyPr vert="horz" lIns="91440" tIns="45720" rIns="91440" bIns="45720" rtlCol="0" anchor="t">
            <a:normAutofit/>
          </a:bodyPr>
          <a:lstStyle/>
          <a:p>
            <a:pPr marL="0" indent="0">
              <a:buNone/>
            </a:pPr>
            <a:endParaRPr lang="en-GB" dirty="0">
              <a:cs typeface="Calibri"/>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19461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GB" sz="4000" b="1" dirty="0"/>
              <a:t>When I am sitting – additional support</a:t>
            </a:r>
          </a:p>
        </p:txBody>
      </p:sp>
      <p:sp>
        <p:nvSpPr>
          <p:cNvPr id="3" name="Content Placeholder 2"/>
          <p:cNvSpPr>
            <a:spLocks noGrp="1"/>
          </p:cNvSpPr>
          <p:nvPr>
            <p:ph idx="1"/>
          </p:nvPr>
        </p:nvSpPr>
        <p:spPr>
          <a:xfrm>
            <a:off x="838200" y="1825624"/>
            <a:ext cx="10515600" cy="4457763"/>
          </a:xfrm>
        </p:spPr>
        <p:txBody>
          <a:bodyPr>
            <a:normAutofit/>
          </a:bodyPr>
          <a:lstStyle/>
          <a:p>
            <a:pPr marL="0" indent="0">
              <a:buNone/>
            </a:pPr>
            <a:r>
              <a:rPr lang="en-GB" sz="2800" dirty="0">
                <a:cs typeface="Calibri" panose="020F0502020204030204"/>
              </a:rPr>
              <a:t>Use this section to describe any additional support/s that the person needs when they are sitting in their wheelchair, activity chair or comfort </a:t>
            </a:r>
            <a:r>
              <a:rPr lang="en-GB" sz="2800" dirty="0" smtClean="0">
                <a:cs typeface="Calibri" panose="020F0502020204030204"/>
              </a:rPr>
              <a:t>chair.</a:t>
            </a:r>
            <a:endParaRPr lang="en-GB" sz="2800" dirty="0">
              <a:cs typeface="Calibri" panose="020F0502020204030204"/>
            </a:endParaRPr>
          </a:p>
          <a:p>
            <a:pPr marL="0" indent="0">
              <a:buNone/>
            </a:pPr>
            <a:r>
              <a:rPr lang="en-GB" sz="2800" dirty="0">
                <a:cs typeface="Calibri" panose="020F0502020204030204"/>
              </a:rPr>
              <a:t>What positioning straps or harnesses are used and where? </a:t>
            </a:r>
            <a:endParaRPr lang="en-GB" sz="2800" dirty="0" smtClean="0">
              <a:cs typeface="Calibri" panose="020F0502020204030204"/>
            </a:endParaRPr>
          </a:p>
          <a:p>
            <a:pPr marL="0" indent="0">
              <a:buNone/>
            </a:pPr>
            <a:r>
              <a:rPr lang="en-GB" sz="2800" dirty="0" smtClean="0">
                <a:cs typeface="Calibri" panose="020F0502020204030204"/>
              </a:rPr>
              <a:t>You may want to include photos.</a:t>
            </a:r>
            <a:endParaRPr lang="en-GB" sz="2800" dirty="0">
              <a:cs typeface="Calibri" panose="020F0502020204030204"/>
            </a:endParaRPr>
          </a:p>
          <a:p>
            <a:pPr marL="0" indent="0">
              <a:buNone/>
            </a:pPr>
            <a:endParaRPr lang="en-GB" dirty="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43507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GB" sz="4000" b="1" dirty="0"/>
              <a:t>When I am sitting – additional support</a:t>
            </a:r>
          </a:p>
        </p:txBody>
      </p:sp>
      <p:sp>
        <p:nvSpPr>
          <p:cNvPr id="3" name="Content Placeholder 2"/>
          <p:cNvSpPr>
            <a:spLocks noGrp="1"/>
          </p:cNvSpPr>
          <p:nvPr>
            <p:ph idx="1"/>
          </p:nvPr>
        </p:nvSpPr>
        <p:spPr>
          <a:xfrm>
            <a:off x="838200" y="1825624"/>
            <a:ext cx="10515600" cy="4457763"/>
          </a:xfrm>
        </p:spPr>
        <p:txBody>
          <a:bodyPr>
            <a:normAutofit/>
          </a:bodyPr>
          <a:lstStyle/>
          <a:p>
            <a:pPr marL="0" indent="0">
              <a:buNone/>
            </a:pPr>
            <a:endParaRPr lang="en-GB" dirty="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1851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3986"/>
          </a:solidFill>
        </p:spPr>
        <p:txBody>
          <a:bodyPr/>
          <a:lstStyle/>
          <a:p>
            <a:r>
              <a:rPr lang="en-GB" b="1" dirty="0"/>
              <a:t>Who am I? </a:t>
            </a:r>
          </a:p>
        </p:txBody>
      </p:sp>
      <p:sp>
        <p:nvSpPr>
          <p:cNvPr id="4" name="Content Placeholder 3"/>
          <p:cNvSpPr>
            <a:spLocks noGrp="1"/>
          </p:cNvSpPr>
          <p:nvPr>
            <p:ph sz="half" idx="1"/>
          </p:nvPr>
        </p:nvSpPr>
        <p:spPr/>
        <p:txBody>
          <a:bodyPr/>
          <a:lstStyle/>
          <a:p>
            <a:pPr marL="0" indent="0">
              <a:buNone/>
            </a:pPr>
            <a:r>
              <a:rPr lang="en-GB" dirty="0"/>
              <a:t>This is your chance to introduce the person as you know them.</a:t>
            </a:r>
          </a:p>
          <a:p>
            <a:pPr marL="0" indent="0">
              <a:buNone/>
            </a:pPr>
            <a:r>
              <a:rPr lang="en-GB" dirty="0"/>
              <a:t>Describe their personality and what makes them </a:t>
            </a:r>
            <a:r>
              <a:rPr lang="en-GB" dirty="0" smtClean="0"/>
              <a:t>tick.</a:t>
            </a:r>
            <a:endParaRPr lang="en-GB" dirty="0"/>
          </a:p>
          <a:p>
            <a:pPr marL="0" indent="0">
              <a:buNone/>
            </a:pPr>
            <a:r>
              <a:rPr lang="en-GB" dirty="0"/>
              <a:t>Share photos / films that show who they </a:t>
            </a:r>
            <a:r>
              <a:rPr lang="en-GB" dirty="0" smtClean="0"/>
              <a:t>are.</a:t>
            </a:r>
            <a:endParaRPr lang="en-GB"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
        <p:nvSpPr>
          <p:cNvPr id="6" name="Action Button: Home 5">
            <a:hlinkClick r:id="rId3" action="ppaction://hlinksldjump" highlightClick="1"/>
          </p:cNvPr>
          <p:cNvSpPr/>
          <p:nvPr/>
        </p:nvSpPr>
        <p:spPr>
          <a:xfrm>
            <a:off x="10144792"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54635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GB" b="1" dirty="0"/>
              <a:t>When I am </a:t>
            </a:r>
            <a:r>
              <a:rPr lang="en-GB" b="1" dirty="0" smtClean="0"/>
              <a:t>sitting – my head</a:t>
            </a:r>
            <a:r>
              <a:rPr lang="en-GB" sz="2800" b="1" dirty="0" smtClean="0"/>
              <a:t> </a:t>
            </a:r>
            <a:endParaRPr lang="en-GB" b="1" dirty="0"/>
          </a:p>
        </p:txBody>
      </p:sp>
      <p:sp>
        <p:nvSpPr>
          <p:cNvPr id="3" name="Content Placeholder 2"/>
          <p:cNvSpPr>
            <a:spLocks noGrp="1"/>
          </p:cNvSpPr>
          <p:nvPr>
            <p:ph idx="1"/>
          </p:nvPr>
        </p:nvSpPr>
        <p:spPr>
          <a:xfrm>
            <a:off x="838200" y="1825624"/>
            <a:ext cx="10515600" cy="4905026"/>
          </a:xfrm>
        </p:spPr>
        <p:txBody>
          <a:bodyPr vert="horz" lIns="91440" tIns="45720" rIns="91440" bIns="45720" rtlCol="0" anchor="t">
            <a:normAutofit/>
          </a:bodyPr>
          <a:lstStyle/>
          <a:p>
            <a:pPr marL="0" indent="0">
              <a:buNone/>
            </a:pPr>
            <a:r>
              <a:rPr lang="en-GB" sz="2800" dirty="0" smtClean="0">
                <a:cs typeface="Calibri"/>
              </a:rPr>
              <a:t>If the person uses a head support include a photo that shows how the person’s head should be supported.</a:t>
            </a:r>
          </a:p>
          <a:p>
            <a:pPr marL="0" indent="0">
              <a:buNone/>
            </a:pPr>
            <a:endParaRPr lang="en-GB" sz="2800" dirty="0">
              <a:cs typeface="Calibri"/>
            </a:endParaRPr>
          </a:p>
          <a:p>
            <a:pPr marL="0" indent="0">
              <a:buNone/>
            </a:pPr>
            <a:r>
              <a:rPr lang="en-GB" sz="2800" dirty="0" smtClean="0">
                <a:cs typeface="Calibri"/>
              </a:rPr>
              <a:t>Explain or show how to adjust the head support if needed.</a:t>
            </a:r>
            <a:endParaRPr lang="en-GB" sz="2800" dirty="0">
              <a:cs typeface="Calibri"/>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86178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GB" b="1" dirty="0"/>
              <a:t>When I am </a:t>
            </a:r>
            <a:r>
              <a:rPr lang="en-GB" b="1" dirty="0" smtClean="0"/>
              <a:t>sitting – my head</a:t>
            </a:r>
            <a:r>
              <a:rPr lang="en-GB" sz="2800" b="1" dirty="0" smtClean="0"/>
              <a:t> </a:t>
            </a:r>
            <a:endParaRPr lang="en-GB" b="1" dirty="0"/>
          </a:p>
        </p:txBody>
      </p:sp>
      <p:sp>
        <p:nvSpPr>
          <p:cNvPr id="3" name="Content Placeholder 2"/>
          <p:cNvSpPr>
            <a:spLocks noGrp="1"/>
          </p:cNvSpPr>
          <p:nvPr>
            <p:ph idx="1"/>
          </p:nvPr>
        </p:nvSpPr>
        <p:spPr>
          <a:xfrm>
            <a:off x="838200" y="1825624"/>
            <a:ext cx="10515600" cy="4905026"/>
          </a:xfrm>
        </p:spPr>
        <p:txBody>
          <a:bodyPr vert="horz" lIns="91440" tIns="45720" rIns="91440" bIns="45720" rtlCol="0" anchor="t">
            <a:normAutofit/>
          </a:bodyPr>
          <a:lstStyle/>
          <a:p>
            <a:pPr marL="0" indent="0">
              <a:buNone/>
            </a:pPr>
            <a:endParaRPr lang="en-GB" sz="2800" dirty="0">
              <a:cs typeface="Calibri"/>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45012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GB" b="1" dirty="0" smtClean="0"/>
              <a:t>When I am sitting – my legs</a:t>
            </a:r>
            <a:endParaRPr lang="en-GB" b="1" dirty="0"/>
          </a:p>
        </p:txBody>
      </p:sp>
      <p:sp>
        <p:nvSpPr>
          <p:cNvPr id="5" name="Text Placeholder 4"/>
          <p:cNvSpPr>
            <a:spLocks noGrp="1"/>
          </p:cNvSpPr>
          <p:nvPr>
            <p:ph idx="1"/>
          </p:nvPr>
        </p:nvSpPr>
        <p:spPr/>
        <p:txBody>
          <a:bodyPr>
            <a:normAutofit fontScale="92500" lnSpcReduction="10000"/>
          </a:bodyPr>
          <a:lstStyle/>
          <a:p>
            <a:pPr marL="0" indent="0">
              <a:buNone/>
            </a:pPr>
            <a:r>
              <a:rPr lang="en-US" sz="2800" b="0" dirty="0"/>
              <a:t>It is important </a:t>
            </a:r>
            <a:r>
              <a:rPr lang="en-US" sz="2800" b="0" dirty="0" smtClean="0"/>
              <a:t>that my legs are in the right position as </a:t>
            </a:r>
            <a:r>
              <a:rPr lang="en-US" sz="2800" dirty="0" smtClean="0"/>
              <a:t>this</a:t>
            </a:r>
            <a:r>
              <a:rPr lang="en-US" sz="2800" b="0" dirty="0" smtClean="0"/>
              <a:t> affects the shape of my life box.  Click here to watch a short film about this.</a:t>
            </a:r>
          </a:p>
          <a:p>
            <a:pPr marL="0" indent="0">
              <a:buNone/>
            </a:pPr>
            <a:endParaRPr lang="en-US" sz="2800" dirty="0"/>
          </a:p>
          <a:p>
            <a:pPr marL="0" indent="0">
              <a:buNone/>
            </a:pPr>
            <a:r>
              <a:rPr lang="en-US" sz="2800" b="0" dirty="0" smtClean="0"/>
              <a:t>Include photos that show how my legs should be positioned when I sit in my chair(s).</a:t>
            </a:r>
          </a:p>
          <a:p>
            <a:pPr marL="0" indent="0">
              <a:buNone/>
            </a:pPr>
            <a:endParaRPr lang="en-US" dirty="0"/>
          </a:p>
          <a:p>
            <a:pPr marL="0" indent="0">
              <a:buNone/>
            </a:pPr>
            <a:endParaRPr lang="en-US" b="0" dirty="0" smtClean="0"/>
          </a:p>
          <a:p>
            <a:pPr marL="0" indent="0">
              <a:buNone/>
            </a:pPr>
            <a:endParaRPr lang="en-US" dirty="0"/>
          </a:p>
          <a:p>
            <a:pPr marL="0" indent="0">
              <a:buNone/>
            </a:pPr>
            <a:endParaRPr lang="en-US" b="0" dirty="0" smtClean="0"/>
          </a:p>
          <a:p>
            <a:pPr marL="0" indent="0" algn="r">
              <a:buNone/>
            </a:pPr>
            <a:endParaRPr lang="en-GB" sz="1800" b="0" dirty="0" smtClean="0">
              <a:hlinkClick r:id="rId2"/>
            </a:endParaRPr>
          </a:p>
          <a:p>
            <a:pPr marL="0" indent="0" algn="r">
              <a:buNone/>
            </a:pPr>
            <a:r>
              <a:rPr lang="en-GB" sz="1800" b="0" dirty="0" smtClean="0">
                <a:hlinkClick r:id="rId2"/>
              </a:rPr>
              <a:t>Click here to watch film</a:t>
            </a:r>
            <a:endParaRPr lang="en-US" sz="1800" b="0" dirty="0"/>
          </a:p>
        </p:txBody>
      </p:sp>
      <p:sp>
        <p:nvSpPr>
          <p:cNvPr id="4" name="Action Button: Home 3">
            <a:hlinkClick r:id="rId3"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Forward or Next 1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ction Button: Back or Previous 1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4"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98005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GB" b="1" dirty="0" smtClean="0"/>
              <a:t>When I am sitting – my legs</a:t>
            </a:r>
            <a:endParaRPr lang="en-GB" b="1" dirty="0"/>
          </a:p>
        </p:txBody>
      </p:sp>
      <p:sp>
        <p:nvSpPr>
          <p:cNvPr id="5" name="Text Placeholder 4"/>
          <p:cNvSpPr>
            <a:spLocks noGrp="1"/>
          </p:cNvSpPr>
          <p:nvPr>
            <p:ph idx="1"/>
          </p:nvPr>
        </p:nvSpPr>
        <p:spPr/>
        <p:txBody>
          <a:bodyPr>
            <a:normAutofit/>
          </a:bodyPr>
          <a:lstStyle/>
          <a:p>
            <a:pPr marL="0" indent="0">
              <a:buNone/>
            </a:pPr>
            <a:endParaRPr lang="en-US" b="0" dirty="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Forward or Next 1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ction Button: Back or Previous 1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72968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GB" b="1" dirty="0"/>
              <a:t>When I am </a:t>
            </a:r>
            <a:r>
              <a:rPr lang="en-GB" b="1" dirty="0" smtClean="0"/>
              <a:t>sitting</a:t>
            </a:r>
            <a:r>
              <a:rPr lang="en-GB" b="1" dirty="0"/>
              <a:t> </a:t>
            </a:r>
            <a:r>
              <a:rPr lang="en-GB" b="1" dirty="0" smtClean="0"/>
              <a:t>– my feet</a:t>
            </a:r>
            <a:endParaRPr lang="en-GB" b="1" dirty="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a:spLocks noGrp="1"/>
          </p:cNvSpPr>
          <p:nvPr>
            <p:ph idx="1"/>
          </p:nvPr>
        </p:nvSpPr>
        <p:spPr/>
        <p:txBody>
          <a:bodyPr/>
          <a:lstStyle/>
          <a:p>
            <a:r>
              <a:rPr lang="en-GB" sz="2600" dirty="0"/>
              <a:t>You might want to include a photo of the person’s feet and foot supports.</a:t>
            </a:r>
          </a:p>
          <a:p>
            <a:endParaRPr lang="en-GB" sz="2600" dirty="0"/>
          </a:p>
          <a:p>
            <a:r>
              <a:rPr lang="en-GB" sz="2600" dirty="0"/>
              <a:t>Explain what someone should look for to make sure the person’s feet are in the right </a:t>
            </a:r>
            <a:r>
              <a:rPr lang="en-GB" sz="2600" dirty="0" smtClean="0"/>
              <a:t>position.</a:t>
            </a:r>
            <a:endParaRPr lang="en-GB" sz="2600" dirty="0"/>
          </a:p>
          <a:p>
            <a:endParaRPr lang="en-GB" dirty="0"/>
          </a:p>
        </p:txBody>
      </p:sp>
    </p:spTree>
    <p:extLst>
      <p:ext uri="{BB962C8B-B14F-4D97-AF65-F5344CB8AC3E}">
        <p14:creationId xmlns:p14="http://schemas.microsoft.com/office/powerpoint/2010/main" val="8242811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GB" b="1" dirty="0"/>
              <a:t>When I am </a:t>
            </a:r>
            <a:r>
              <a:rPr lang="en-GB" b="1" dirty="0" smtClean="0"/>
              <a:t>sitting</a:t>
            </a:r>
            <a:r>
              <a:rPr lang="en-GB" b="1" dirty="0"/>
              <a:t> </a:t>
            </a:r>
            <a:r>
              <a:rPr lang="en-GB" b="1" dirty="0" smtClean="0"/>
              <a:t>– my feet</a:t>
            </a:r>
            <a:endParaRPr lang="en-GB" b="1" dirty="0"/>
          </a:p>
        </p:txBody>
      </p:sp>
      <p:sp>
        <p:nvSpPr>
          <p:cNvPr id="3" name="Content Placeholder 2"/>
          <p:cNvSpPr>
            <a:spLocks noGrp="1"/>
          </p:cNvSpPr>
          <p:nvPr>
            <p:ph idx="1"/>
          </p:nvPr>
        </p:nvSpPr>
        <p:spPr>
          <a:xfrm>
            <a:off x="838200" y="1825624"/>
            <a:ext cx="10515600" cy="4905026"/>
          </a:xfrm>
        </p:spPr>
        <p:txBody>
          <a:bodyPr vert="horz" lIns="91440" tIns="45720" rIns="91440" bIns="45720" rtlCol="0" anchor="t">
            <a:normAutofit/>
          </a:bodyPr>
          <a:lstStyle/>
          <a:p>
            <a:pPr marL="457200" lvl="1" indent="0">
              <a:buNone/>
            </a:pPr>
            <a:endParaRPr lang="en-GB" sz="2800" dirty="0" smtClean="0">
              <a:cs typeface="Calibri"/>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09983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sitting – </a:t>
            </a:r>
            <a:r>
              <a:rPr lang="en-GB" b="1" dirty="0" smtClean="0"/>
              <a:t>at school</a:t>
            </a:r>
            <a:endParaRPr lang="en-GB" b="1" dirty="0"/>
          </a:p>
        </p:txBody>
      </p:sp>
      <p:sp>
        <p:nvSpPr>
          <p:cNvPr id="3" name="Content Placeholder 2"/>
          <p:cNvSpPr>
            <a:spLocks noGrp="1"/>
          </p:cNvSpPr>
          <p:nvPr>
            <p:ph idx="1"/>
          </p:nvPr>
        </p:nvSpPr>
        <p:spPr>
          <a:xfrm>
            <a:off x="838200" y="1825624"/>
            <a:ext cx="10515600" cy="4457763"/>
          </a:xfrm>
        </p:spPr>
        <p:txBody>
          <a:bodyPr>
            <a:normAutofit/>
          </a:bodyPr>
          <a:lstStyle/>
          <a:p>
            <a:pPr marL="0" indent="0">
              <a:buNone/>
            </a:pPr>
            <a:r>
              <a:rPr lang="en-GB" sz="2800" dirty="0">
                <a:cs typeface="Calibri" panose="020F0502020204030204"/>
              </a:rPr>
              <a:t>Use this section to describe any differences in the support/s that is available to the person in different settings.</a:t>
            </a:r>
          </a:p>
          <a:p>
            <a:pPr marL="0" indent="0">
              <a:buNone/>
            </a:pPr>
            <a:r>
              <a:rPr lang="en-GB" sz="2800" dirty="0">
                <a:cs typeface="Calibri" panose="020F0502020204030204"/>
              </a:rPr>
              <a:t>Is the same seating used at home and at school? </a:t>
            </a:r>
          </a:p>
          <a:p>
            <a:pPr marL="0" indent="0">
              <a:buNone/>
            </a:pPr>
            <a:r>
              <a:rPr lang="en-GB" sz="2800" dirty="0">
                <a:cs typeface="Calibri" panose="020F0502020204030204"/>
              </a:rPr>
              <a:t>Are there any differences when the person accesses short break settings or hospital</a:t>
            </a:r>
            <a:r>
              <a:rPr lang="en-GB" sz="2800" dirty="0" smtClean="0">
                <a:cs typeface="Calibri" panose="020F0502020204030204"/>
              </a:rPr>
              <a:t>?</a:t>
            </a:r>
          </a:p>
          <a:p>
            <a:pPr marL="0" indent="0">
              <a:buNone/>
            </a:pPr>
            <a:r>
              <a:rPr lang="en-GB" sz="2800" dirty="0" smtClean="0">
                <a:cs typeface="Calibri" panose="020F0502020204030204"/>
              </a:rPr>
              <a:t>You can add a slide in for each different setting (</a:t>
            </a:r>
            <a:r>
              <a:rPr lang="en-GB" sz="2800" dirty="0" err="1" smtClean="0">
                <a:cs typeface="Calibri" panose="020F0502020204030204"/>
              </a:rPr>
              <a:t>i.e</a:t>
            </a:r>
            <a:r>
              <a:rPr lang="en-GB" sz="2800" dirty="0" smtClean="0">
                <a:cs typeface="Calibri" panose="020F0502020204030204"/>
              </a:rPr>
              <a:t> home, school, short breaks, work, college etc.) or for each different chair.  Don’t forget to change the title of the slide.</a:t>
            </a:r>
          </a:p>
          <a:p>
            <a:pPr marL="0" indent="0">
              <a:buNone/>
            </a:pPr>
            <a:endParaRPr lang="en-GB" sz="2800" dirty="0">
              <a:cs typeface="Calibri" panose="020F0502020204030204"/>
            </a:endParaRPr>
          </a:p>
          <a:p>
            <a:pPr marL="0" indent="0" algn="r">
              <a:buNone/>
            </a:pPr>
            <a:r>
              <a:rPr lang="en-GB" sz="1800" dirty="0" smtClean="0">
                <a:cs typeface="Calibri" panose="020F0502020204030204"/>
                <a:hlinkClick r:id="rId2"/>
              </a:rPr>
              <a:t>Click here to watch film</a:t>
            </a:r>
            <a:endParaRPr lang="en-GB" sz="1800" dirty="0">
              <a:cs typeface="Calibri" panose="020F0502020204030204"/>
            </a:endParaRPr>
          </a:p>
          <a:p>
            <a:pPr marL="0" indent="0">
              <a:buNone/>
            </a:pPr>
            <a:endParaRPr lang="en-GB" dirty="0">
              <a:cs typeface="Calibri" panose="020F0502020204030204"/>
            </a:endParaRPr>
          </a:p>
          <a:p>
            <a:pPr marL="0" indent="0">
              <a:buNone/>
            </a:pPr>
            <a:endParaRPr lang="en-GB" dirty="0"/>
          </a:p>
        </p:txBody>
      </p:sp>
      <p:sp>
        <p:nvSpPr>
          <p:cNvPr id="4" name="Action Button: Home 3">
            <a:hlinkClick r:id="rId3"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4"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39514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sitting – </a:t>
            </a:r>
            <a:r>
              <a:rPr lang="en-GB" b="1" dirty="0" smtClean="0"/>
              <a:t>at school</a:t>
            </a:r>
            <a:endParaRPr lang="en-GB" b="1" dirty="0"/>
          </a:p>
        </p:txBody>
      </p:sp>
      <p:sp>
        <p:nvSpPr>
          <p:cNvPr id="3" name="Content Placeholder 2"/>
          <p:cNvSpPr>
            <a:spLocks noGrp="1"/>
          </p:cNvSpPr>
          <p:nvPr>
            <p:ph idx="1"/>
          </p:nvPr>
        </p:nvSpPr>
        <p:spPr>
          <a:xfrm>
            <a:off x="838200" y="1825624"/>
            <a:ext cx="10515600" cy="4457763"/>
          </a:xfrm>
        </p:spPr>
        <p:txBody>
          <a:bodyPr>
            <a:normAutofit/>
          </a:bodyPr>
          <a:lstStyle/>
          <a:p>
            <a:pPr marL="0" indent="0">
              <a:buNone/>
            </a:pPr>
            <a:endParaRPr lang="en-GB" dirty="0">
              <a:cs typeface="Calibri" panose="020F0502020204030204"/>
            </a:endParaRPr>
          </a:p>
          <a:p>
            <a:pPr marL="0" indent="0">
              <a:buNone/>
            </a:pPr>
            <a:endParaRPr lang="en-GB" dirty="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7605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sitting - Transfers</a:t>
            </a:r>
          </a:p>
        </p:txBody>
      </p:sp>
      <p:sp>
        <p:nvSpPr>
          <p:cNvPr id="3" name="Content Placeholder 2"/>
          <p:cNvSpPr>
            <a:spLocks noGrp="1"/>
          </p:cNvSpPr>
          <p:nvPr>
            <p:ph idx="1"/>
          </p:nvPr>
        </p:nvSpPr>
        <p:spPr>
          <a:xfrm>
            <a:off x="838200" y="1825624"/>
            <a:ext cx="10515600" cy="4457763"/>
          </a:xfrm>
        </p:spPr>
        <p:txBody>
          <a:bodyPr>
            <a:normAutofit lnSpcReduction="10000"/>
          </a:bodyPr>
          <a:lstStyle/>
          <a:p>
            <a:pPr marL="0" indent="0">
              <a:buNone/>
            </a:pPr>
            <a:r>
              <a:rPr lang="en-GB" dirty="0">
                <a:cs typeface="Calibri" panose="020F0502020204030204"/>
              </a:rPr>
              <a:t>Use this section to describe how the person is transferred into their wheelchair, activity chair or comfort </a:t>
            </a:r>
            <a:r>
              <a:rPr lang="en-GB" dirty="0" smtClean="0">
                <a:cs typeface="Calibri" panose="020F0502020204030204"/>
              </a:rPr>
              <a:t>chair.  You can include a film</a:t>
            </a:r>
            <a:endParaRPr lang="en-GB" dirty="0">
              <a:cs typeface="Calibri" panose="020F0502020204030204"/>
            </a:endParaRPr>
          </a:p>
          <a:p>
            <a:pPr marL="0" indent="0">
              <a:buNone/>
            </a:pPr>
            <a:r>
              <a:rPr lang="en-GB" dirty="0">
                <a:cs typeface="Calibri" panose="020F0502020204030204"/>
              </a:rPr>
              <a:t>How does the person respond when they are </a:t>
            </a:r>
            <a:r>
              <a:rPr lang="en-GB" dirty="0">
                <a:solidFill>
                  <a:srgbClr val="FF0000"/>
                </a:solidFill>
                <a:cs typeface="Calibri" panose="020F0502020204030204"/>
              </a:rPr>
              <a:t>not positioned well </a:t>
            </a:r>
            <a:r>
              <a:rPr lang="en-GB" dirty="0">
                <a:cs typeface="Calibri" panose="020F0502020204030204"/>
              </a:rPr>
              <a:t>after being transferred into their seating?</a:t>
            </a:r>
          </a:p>
          <a:p>
            <a:pPr marL="0" indent="0">
              <a:buNone/>
            </a:pPr>
            <a:r>
              <a:rPr lang="en-GB" dirty="0">
                <a:cs typeface="Calibri" panose="020F0502020204030204"/>
              </a:rPr>
              <a:t>How does the person respond when they are </a:t>
            </a:r>
            <a:r>
              <a:rPr lang="en-GB" dirty="0">
                <a:solidFill>
                  <a:srgbClr val="FF0000"/>
                </a:solidFill>
                <a:cs typeface="Calibri" panose="020F0502020204030204"/>
              </a:rPr>
              <a:t>well supported</a:t>
            </a:r>
            <a:r>
              <a:rPr lang="en-GB" dirty="0">
                <a:cs typeface="Calibri" panose="020F0502020204030204"/>
              </a:rPr>
              <a:t>? </a:t>
            </a:r>
          </a:p>
          <a:p>
            <a:pPr marL="0" indent="0">
              <a:buNone/>
            </a:pPr>
            <a:r>
              <a:rPr lang="en-GB" dirty="0">
                <a:cs typeface="Calibri" panose="020F0502020204030204"/>
              </a:rPr>
              <a:t>Is a sling </a:t>
            </a:r>
            <a:r>
              <a:rPr lang="en-GB" dirty="0" smtClean="0">
                <a:cs typeface="Calibri" panose="020F0502020204030204"/>
              </a:rPr>
              <a:t>used? (include a photo) Is the sling left </a:t>
            </a:r>
            <a:r>
              <a:rPr lang="en-GB" dirty="0">
                <a:cs typeface="Calibri" panose="020F0502020204030204"/>
              </a:rPr>
              <a:t>under </a:t>
            </a:r>
            <a:r>
              <a:rPr lang="en-GB" dirty="0" smtClean="0">
                <a:cs typeface="Calibri" panose="020F0502020204030204"/>
              </a:rPr>
              <a:t>the person all day? </a:t>
            </a:r>
            <a:endParaRPr lang="en-GB" dirty="0">
              <a:cs typeface="Calibri" panose="020F0502020204030204"/>
            </a:endParaRPr>
          </a:p>
          <a:p>
            <a:pPr marL="0" indent="0">
              <a:buNone/>
            </a:pPr>
            <a:r>
              <a:rPr lang="en-GB" dirty="0">
                <a:cs typeface="Calibri" panose="020F0502020204030204"/>
              </a:rPr>
              <a:t>Does </a:t>
            </a:r>
            <a:r>
              <a:rPr lang="en-GB" dirty="0" smtClean="0">
                <a:cs typeface="Calibri" panose="020F0502020204030204"/>
              </a:rPr>
              <a:t>the </a:t>
            </a:r>
            <a:r>
              <a:rPr lang="en-GB" dirty="0">
                <a:cs typeface="Calibri" panose="020F0502020204030204"/>
              </a:rPr>
              <a:t>chair need to be in a particular position, tilted back for example, for a successful transfer?</a:t>
            </a:r>
          </a:p>
          <a:p>
            <a:pPr marL="0" indent="0">
              <a:buNone/>
            </a:pPr>
            <a:r>
              <a:rPr lang="en-GB" dirty="0" smtClean="0">
                <a:cs typeface="Calibri" panose="020F0502020204030204"/>
              </a:rPr>
              <a:t>Include any </a:t>
            </a:r>
            <a:r>
              <a:rPr lang="en-GB" dirty="0">
                <a:cs typeface="Calibri" panose="020F0502020204030204"/>
              </a:rPr>
              <a:t>top tips, for example:</a:t>
            </a:r>
          </a:p>
          <a:p>
            <a:pPr marL="0" indent="0">
              <a:buNone/>
            </a:pPr>
            <a:r>
              <a:rPr lang="en-GB" dirty="0" smtClean="0">
                <a:cs typeface="Calibri" panose="020F0502020204030204"/>
              </a:rPr>
              <a:t>My feet get in the way when I am hoisted.  Explain how to manage this or include a film.</a:t>
            </a:r>
          </a:p>
          <a:p>
            <a:pPr marL="0" indent="0" algn="r">
              <a:buNone/>
            </a:pPr>
            <a:r>
              <a:rPr lang="en-GB" sz="1900" dirty="0" smtClean="0">
                <a:cs typeface="Calibri" panose="020F0502020204030204"/>
                <a:hlinkClick r:id="rId2"/>
              </a:rPr>
              <a:t>Click here to watch film</a:t>
            </a:r>
            <a:endParaRPr lang="en-GB" sz="1900" dirty="0">
              <a:cs typeface="Calibri" panose="020F0502020204030204"/>
            </a:endParaRPr>
          </a:p>
          <a:p>
            <a:endParaRPr lang="en-GB" dirty="0"/>
          </a:p>
        </p:txBody>
      </p:sp>
      <p:sp>
        <p:nvSpPr>
          <p:cNvPr id="4" name="Action Button: Home 3">
            <a:hlinkClick r:id="rId3"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4"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18003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sitting - Transfers</a:t>
            </a:r>
          </a:p>
        </p:txBody>
      </p:sp>
      <p:sp>
        <p:nvSpPr>
          <p:cNvPr id="3" name="Content Placeholder 2"/>
          <p:cNvSpPr>
            <a:spLocks noGrp="1"/>
          </p:cNvSpPr>
          <p:nvPr>
            <p:ph idx="1"/>
          </p:nvPr>
        </p:nvSpPr>
        <p:spPr>
          <a:xfrm>
            <a:off x="838200" y="1825624"/>
            <a:ext cx="10515600" cy="4457763"/>
          </a:xfrm>
        </p:spPr>
        <p:txBody>
          <a:bodyPr>
            <a:normAutofit/>
          </a:bodyPr>
          <a:lstStyle/>
          <a:p>
            <a:endParaRPr lang="en-GB" dirty="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422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3986"/>
          </a:solidFill>
        </p:spPr>
        <p:txBody>
          <a:bodyPr/>
          <a:lstStyle/>
          <a:p>
            <a:r>
              <a:rPr lang="en-GB" b="1" dirty="0"/>
              <a:t>Who am I? </a:t>
            </a:r>
          </a:p>
        </p:txBody>
      </p:sp>
      <p:sp>
        <p:nvSpPr>
          <p:cNvPr id="4" name="Content Placeholder 3"/>
          <p:cNvSpPr>
            <a:spLocks noGrp="1"/>
          </p:cNvSpPr>
          <p:nvPr>
            <p:ph sz="half" idx="1"/>
          </p:nvPr>
        </p:nvSpPr>
        <p:spPr/>
        <p:txBody>
          <a:bodyPr/>
          <a:lstStyle/>
          <a:p>
            <a:pPr marL="0" indent="0">
              <a:buNone/>
            </a:pPr>
            <a:endParaRPr lang="en-GB" dirty="0"/>
          </a:p>
        </p:txBody>
      </p:sp>
      <p:sp>
        <p:nvSpPr>
          <p:cNvPr id="6" name="Action Button: Home 5">
            <a:hlinkClick r:id="rId2" action="ppaction://hlinksldjump" highlightClick="1"/>
          </p:cNvPr>
          <p:cNvSpPr/>
          <p:nvPr/>
        </p:nvSpPr>
        <p:spPr>
          <a:xfrm>
            <a:off x="10144792"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or Previous 7">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a:spLocks noGrp="1"/>
          </p:cNvSpPr>
          <p:nvPr>
            <p:ph sz="half" idx="2"/>
          </p:nvPr>
        </p:nvSpPr>
        <p:spPr/>
        <p:txBody>
          <a:bodyPr/>
          <a:lstStyle/>
          <a:p>
            <a:endParaRPr lang="en-GB"/>
          </a:p>
        </p:txBody>
      </p:sp>
    </p:spTree>
    <p:extLst>
      <p:ext uri="{BB962C8B-B14F-4D97-AF65-F5344CB8AC3E}">
        <p14:creationId xmlns:p14="http://schemas.microsoft.com/office/powerpoint/2010/main" val="23192419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smtClean="0"/>
              <a:t>When I am standing</a:t>
            </a:r>
            <a:endParaRPr lang="en-GB" b="1" dirty="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a:spLocks noGrp="1"/>
          </p:cNvSpPr>
          <p:nvPr>
            <p:ph idx="1"/>
          </p:nvPr>
        </p:nvSpPr>
        <p:spPr/>
        <p:txBody>
          <a:bodyPr>
            <a:normAutofit fontScale="92500"/>
          </a:bodyPr>
          <a:lstStyle/>
          <a:p>
            <a:r>
              <a:rPr lang="en-GB" dirty="0"/>
              <a:t>If the person uses a standing frame you may want to include photos of them using it.</a:t>
            </a:r>
          </a:p>
          <a:p>
            <a:r>
              <a:rPr lang="en-GB" dirty="0"/>
              <a:t>You may want to include information about: </a:t>
            </a:r>
          </a:p>
          <a:p>
            <a:r>
              <a:rPr lang="en-GB" dirty="0"/>
              <a:t>how they feel about spending time in their frame, </a:t>
            </a:r>
          </a:p>
          <a:p>
            <a:r>
              <a:rPr lang="en-GB" dirty="0"/>
              <a:t>how long they use it for, </a:t>
            </a:r>
          </a:p>
          <a:p>
            <a:r>
              <a:rPr lang="en-GB" dirty="0"/>
              <a:t>what position it should be in,</a:t>
            </a:r>
          </a:p>
          <a:p>
            <a:r>
              <a:rPr lang="en-GB" dirty="0"/>
              <a:t>what they like to do while they are using their frame.</a:t>
            </a:r>
          </a:p>
          <a:p>
            <a:r>
              <a:rPr lang="en-GB" dirty="0"/>
              <a:t>You may want to include a short film showing how to set the standing frame up and how to transfer the person into and out of the frame.  How will someone know that the person is correctly supported in their frame?</a:t>
            </a:r>
          </a:p>
          <a:p>
            <a:r>
              <a:rPr lang="en-GB" dirty="0"/>
              <a:t>Include details of whoever is responsible for maintaining the frame.  </a:t>
            </a:r>
            <a:r>
              <a:rPr lang="en-GB"/>
              <a:t>Include details of the make and model.</a:t>
            </a:r>
          </a:p>
          <a:p>
            <a:endParaRPr lang="en-GB"/>
          </a:p>
        </p:txBody>
      </p:sp>
    </p:spTree>
    <p:extLst>
      <p:ext uri="{BB962C8B-B14F-4D97-AF65-F5344CB8AC3E}">
        <p14:creationId xmlns:p14="http://schemas.microsoft.com/office/powerpoint/2010/main" val="10065938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When I am standing</a:t>
            </a:r>
          </a:p>
        </p:txBody>
      </p:sp>
      <p:sp>
        <p:nvSpPr>
          <p:cNvPr id="3" name="Content Placeholder 2"/>
          <p:cNvSpPr>
            <a:spLocks noGrp="1"/>
          </p:cNvSpPr>
          <p:nvPr>
            <p:ph idx="1"/>
          </p:nvPr>
        </p:nvSpPr>
        <p:spPr/>
        <p:txBody>
          <a:bodyPr vert="horz" lIns="91440" tIns="45720" rIns="91440" bIns="45720" rtlCol="0" anchor="t">
            <a:normAutofit/>
          </a:bodyPr>
          <a:lstStyle/>
          <a:p>
            <a:pPr lvl="1"/>
            <a:endParaRPr lang="en-GB" dirty="0">
              <a:cs typeface="Calibri"/>
            </a:endParaRPr>
          </a:p>
          <a:p>
            <a:pPr lvl="1"/>
            <a:endParaRPr lang="en-GB" dirty="0">
              <a:cs typeface="Calibri"/>
            </a:endParaRPr>
          </a:p>
          <a:p>
            <a:pPr lvl="1"/>
            <a:endParaRPr lang="en-GB" dirty="0">
              <a:cs typeface="Calibri"/>
            </a:endParaRPr>
          </a:p>
          <a:p>
            <a:pPr lvl="1"/>
            <a:endParaRPr lang="en-GB" dirty="0">
              <a:cs typeface="Calibri"/>
            </a:endParaRP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08366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How you know I am uncomfortable</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t>Use this slide to describe or show what people should look for to know whether the person is </a:t>
            </a:r>
            <a:r>
              <a:rPr lang="en-GB" dirty="0" smtClean="0"/>
              <a:t>uncomfortable when using any of their equipment.</a:t>
            </a:r>
            <a:endParaRPr lang="en-GB" dirty="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09830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How you know I am uncomfortable</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dirty="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34725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My progress</a:t>
            </a:r>
          </a:p>
        </p:txBody>
      </p:sp>
      <p:sp>
        <p:nvSpPr>
          <p:cNvPr id="3" name="Content Placeholder 2"/>
          <p:cNvSpPr>
            <a:spLocks noGrp="1"/>
          </p:cNvSpPr>
          <p:nvPr>
            <p:ph idx="1"/>
          </p:nvPr>
        </p:nvSpPr>
        <p:spPr/>
        <p:txBody>
          <a:bodyPr/>
          <a:lstStyle/>
          <a:p>
            <a:pPr marL="0" indent="0">
              <a:buNone/>
            </a:pPr>
            <a:r>
              <a:rPr lang="en-GB" dirty="0" smtClean="0"/>
              <a:t>Use this slide to record the person’s progress in whatever way you choose.</a:t>
            </a:r>
          </a:p>
          <a:p>
            <a:pPr marL="0" indent="0">
              <a:buNone/>
            </a:pPr>
            <a:endParaRPr lang="en-GB" dirty="0"/>
          </a:p>
          <a:p>
            <a:pPr marL="0" indent="0">
              <a:buNone/>
            </a:pPr>
            <a:r>
              <a:rPr lang="en-GB" dirty="0" smtClean="0"/>
              <a:t>This could be body measurements, goals they have achieved, length of time they use different equipment for…</a:t>
            </a:r>
            <a:endParaRPr lang="en-GB" dirty="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17249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a:t>My progress</a:t>
            </a:r>
          </a:p>
        </p:txBody>
      </p:sp>
      <p:sp>
        <p:nvSpPr>
          <p:cNvPr id="3" name="Content Placeholder 2"/>
          <p:cNvSpPr>
            <a:spLocks noGrp="1"/>
          </p:cNvSpPr>
          <p:nvPr>
            <p:ph idx="1"/>
          </p:nvPr>
        </p:nvSpPr>
        <p:spPr/>
        <p:txBody>
          <a:bodyPr/>
          <a:lstStyle/>
          <a:p>
            <a:pPr marL="0" indent="0">
              <a:buNone/>
            </a:pPr>
            <a:endParaRPr lang="en-GB" dirty="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eginning 7">
            <a:hlinkClick r:id="rId3" action="ppaction://hlinksldjump" highlightClick="1"/>
          </p:cNvPr>
          <p:cNvSpPr/>
          <p:nvPr/>
        </p:nvSpPr>
        <p:spPr>
          <a:xfrm>
            <a:off x="8678594" y="506698"/>
            <a:ext cx="1042416" cy="10424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91533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GB" b="1" dirty="0"/>
              <a:t>People who help me</a:t>
            </a:r>
          </a:p>
        </p:txBody>
      </p:sp>
      <p:sp>
        <p:nvSpPr>
          <p:cNvPr id="3" name="Content Placeholder 2"/>
          <p:cNvSpPr>
            <a:spLocks noGrp="1"/>
          </p:cNvSpPr>
          <p:nvPr>
            <p:ph idx="1"/>
          </p:nvPr>
        </p:nvSpPr>
        <p:spPr/>
        <p:txBody>
          <a:bodyPr/>
          <a:lstStyle/>
          <a:p>
            <a:r>
              <a:rPr lang="en-GB" dirty="0"/>
              <a:t>Include pictures </a:t>
            </a:r>
            <a:r>
              <a:rPr lang="en-GB"/>
              <a:t>of people </a:t>
            </a:r>
            <a:r>
              <a:rPr lang="en-GB" dirty="0"/>
              <a:t>who help me and what they help me with.  </a:t>
            </a:r>
          </a:p>
          <a:p>
            <a:r>
              <a:rPr lang="en-GB" dirty="0"/>
              <a:t>Include their contact details.</a:t>
            </a:r>
          </a:p>
          <a:p>
            <a:r>
              <a:rPr lang="en-GB" dirty="0"/>
              <a:t>Make sure this section remains up to date</a:t>
            </a:r>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65916"/>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57791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GB" b="1" dirty="0"/>
              <a:t>People who help me</a:t>
            </a:r>
          </a:p>
        </p:txBody>
      </p:sp>
      <p:sp>
        <p:nvSpPr>
          <p:cNvPr id="3" name="Content Placeholder 2"/>
          <p:cNvSpPr>
            <a:spLocks noGrp="1"/>
          </p:cNvSpPr>
          <p:nvPr>
            <p:ph idx="1"/>
          </p:nvPr>
        </p:nvSpPr>
        <p:spPr/>
        <p:txBody>
          <a:bodyPr/>
          <a:lstStyle/>
          <a:p>
            <a:endParaRPr lang="en-GB" dirty="0"/>
          </a:p>
        </p:txBody>
      </p:sp>
      <p:sp>
        <p:nvSpPr>
          <p:cNvPr id="4" name="Action Button: Home 3">
            <a:hlinkClick r:id="rId2"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or Next 5">
            <a:hlinkClick r:id="" action="ppaction://hlinkshowjump?jump=nextslide" highlightClick="1"/>
          </p:cNvPr>
          <p:cNvSpPr/>
          <p:nvPr/>
        </p:nvSpPr>
        <p:spPr>
          <a:xfrm>
            <a:off x="931718" y="6265916"/>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293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GB" dirty="0"/>
              <a:t>This is the end of the passport.  Click the home button to return to the contents page.  </a:t>
            </a:r>
            <a:endParaRPr lang="en-GB" dirty="0" smtClean="0"/>
          </a:p>
          <a:p>
            <a:pPr marL="0" indent="0">
              <a:buNone/>
            </a:pPr>
            <a:endParaRPr lang="en-GB" dirty="0"/>
          </a:p>
          <a:p>
            <a:pPr marL="0" indent="0">
              <a:buNone/>
            </a:pPr>
            <a:endParaRPr lang="en-GB" dirty="0" smtClean="0"/>
          </a:p>
          <a:p>
            <a:pPr marL="0" indent="0">
              <a:buNone/>
            </a:pPr>
            <a:endParaRPr lang="en-GB" dirty="0"/>
          </a:p>
          <a:p>
            <a:pPr marL="0" indent="0" algn="ctr">
              <a:buNone/>
            </a:pPr>
            <a:r>
              <a:rPr lang="en-GB" dirty="0" smtClean="0">
                <a:hlinkClick r:id="rId2"/>
              </a:rPr>
              <a:t>Click this link to access the full </a:t>
            </a:r>
            <a:r>
              <a:rPr lang="en-GB" dirty="0" err="1" smtClean="0">
                <a:hlinkClick r:id="rId2"/>
              </a:rPr>
              <a:t>youtube</a:t>
            </a:r>
            <a:r>
              <a:rPr lang="en-GB" dirty="0" smtClean="0">
                <a:hlinkClick r:id="rId2"/>
              </a:rPr>
              <a:t> playlist of postural care films</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dirty="0">
                <a:hlinkClick r:id="rId3"/>
              </a:rPr>
              <a:t>ask@changingourlives.org</a:t>
            </a:r>
            <a:endParaRPr lang="en-GB" dirty="0"/>
          </a:p>
          <a:p>
            <a:pPr marL="0" indent="0" algn="ctr">
              <a:buNone/>
            </a:pPr>
            <a:r>
              <a:rPr lang="en-GB" dirty="0"/>
              <a:t>www.changingourlives.org</a:t>
            </a:r>
          </a:p>
          <a:p>
            <a:pPr marL="0" indent="0">
              <a:buNone/>
            </a:pPr>
            <a:endParaRPr lang="en-GB" dirty="0"/>
          </a:p>
          <a:p>
            <a:pPr marL="0" indent="0">
              <a:buNone/>
            </a:pPr>
            <a:endParaRPr lang="en-GB" dirty="0"/>
          </a:p>
        </p:txBody>
      </p:sp>
      <p:sp>
        <p:nvSpPr>
          <p:cNvPr id="4" name="Action Button: Home 3">
            <a:hlinkClick r:id="rId4" action="ppaction://hlinksldjump" highlightClick="1"/>
          </p:cNvPr>
          <p:cNvSpPr/>
          <p:nvPr/>
        </p:nvSpPr>
        <p:spPr>
          <a:xfrm>
            <a:off x="10016197"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p:cNvSpPr>
            <a:spLocks noGrp="1"/>
          </p:cNvSpPr>
          <p:nvPr>
            <p:ph type="title"/>
          </p:nvPr>
        </p:nvSpPr>
        <p:spPr>
          <a:xfrm>
            <a:off x="838200" y="662152"/>
            <a:ext cx="10515600" cy="1028536"/>
          </a:xfrm>
        </p:spPr>
        <p:txBody>
          <a:bodyPr/>
          <a:lstStyle/>
          <a:p>
            <a:endParaRPr lang="en-GB" dirty="0"/>
          </a:p>
        </p:txBody>
      </p:sp>
    </p:spTree>
    <p:extLst>
      <p:ext uri="{BB962C8B-B14F-4D97-AF65-F5344CB8AC3E}">
        <p14:creationId xmlns:p14="http://schemas.microsoft.com/office/powerpoint/2010/main" val="536359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3986"/>
          </a:solidFill>
        </p:spPr>
        <p:txBody>
          <a:bodyPr/>
          <a:lstStyle/>
          <a:p>
            <a:r>
              <a:rPr lang="en-GB" b="1" dirty="0"/>
              <a:t>Important things you need to know </a:t>
            </a:r>
          </a:p>
        </p:txBody>
      </p:sp>
      <p:sp>
        <p:nvSpPr>
          <p:cNvPr id="4" name="Content Placeholder 3"/>
          <p:cNvSpPr>
            <a:spLocks noGrp="1"/>
          </p:cNvSpPr>
          <p:nvPr>
            <p:ph sz="half" idx="1"/>
          </p:nvPr>
        </p:nvSpPr>
        <p:spPr/>
        <p:txBody>
          <a:bodyPr>
            <a:normAutofit/>
          </a:bodyPr>
          <a:lstStyle/>
          <a:p>
            <a:pPr marL="0" indent="0">
              <a:buNone/>
            </a:pPr>
            <a:r>
              <a:rPr lang="en-GB" dirty="0"/>
              <a:t>Name (including what the person prefers to be called)</a:t>
            </a:r>
          </a:p>
          <a:p>
            <a:pPr marL="0" indent="0">
              <a:buNone/>
            </a:pPr>
            <a:r>
              <a:rPr lang="en-GB" dirty="0"/>
              <a:t>Date of Birth</a:t>
            </a:r>
          </a:p>
          <a:p>
            <a:pPr marL="0" indent="0">
              <a:buNone/>
            </a:pPr>
            <a:r>
              <a:rPr lang="en-GB" dirty="0"/>
              <a:t>Address</a:t>
            </a:r>
          </a:p>
          <a:p>
            <a:pPr marL="0" indent="0">
              <a:buNone/>
            </a:pPr>
            <a:r>
              <a:rPr lang="en-GB" dirty="0"/>
              <a:t>Who the person  lives with</a:t>
            </a:r>
          </a:p>
          <a:p>
            <a:pPr marL="0" indent="0">
              <a:buNone/>
            </a:pPr>
            <a:r>
              <a:rPr lang="en-GB" dirty="0"/>
              <a:t>Next of kin (and phone number)</a:t>
            </a:r>
          </a:p>
          <a:p>
            <a:pPr marL="0" indent="0">
              <a:buNone/>
            </a:pPr>
            <a:r>
              <a:rPr lang="en-GB" dirty="0"/>
              <a:t>Main contact (and phone number</a:t>
            </a:r>
            <a:r>
              <a:rPr lang="en-GB" dirty="0" smtClean="0"/>
              <a:t>)</a:t>
            </a:r>
          </a:p>
          <a:p>
            <a:pPr marL="0" indent="0">
              <a:buNone/>
            </a:pPr>
            <a:r>
              <a:rPr lang="en-GB" dirty="0" smtClean="0"/>
              <a:t>NHS number</a:t>
            </a:r>
            <a:endParaRPr lang="en-GB" dirty="0"/>
          </a:p>
          <a:p>
            <a:pPr marL="0" indent="0">
              <a:buNone/>
            </a:pPr>
            <a:endParaRPr lang="en-GB" dirty="0"/>
          </a:p>
          <a:p>
            <a:pPr marL="0" indent="0">
              <a:buNone/>
            </a:pPr>
            <a:endParaRPr lang="en-GB" dirty="0"/>
          </a:p>
        </p:txBody>
      </p:sp>
      <p:sp>
        <p:nvSpPr>
          <p:cNvPr id="5" name="Content Placeholder 4"/>
          <p:cNvSpPr>
            <a:spLocks noGrp="1"/>
          </p:cNvSpPr>
          <p:nvPr>
            <p:ph sz="half" idx="2"/>
          </p:nvPr>
        </p:nvSpPr>
        <p:spPr/>
        <p:txBody>
          <a:bodyPr>
            <a:normAutofit/>
          </a:bodyPr>
          <a:lstStyle/>
          <a:p>
            <a:pPr marL="0" indent="0">
              <a:buNone/>
            </a:pPr>
            <a:r>
              <a:rPr lang="en-GB" dirty="0"/>
              <a:t>Include anything else that would be essential for someone to know in an emergency situation (</a:t>
            </a:r>
            <a:r>
              <a:rPr lang="en-GB" dirty="0" err="1"/>
              <a:t>i.e</a:t>
            </a:r>
            <a:r>
              <a:rPr lang="en-GB" dirty="0"/>
              <a:t> hospital admission) This may include allergies, medication (including brand if this is important). </a:t>
            </a:r>
            <a:r>
              <a:rPr lang="en-GB" dirty="0" smtClean="0"/>
              <a:t>You can add a link to any support plans if this is helpful.  You can also add extra slides if you need to.  See the films on slide 3 for how to do this.</a:t>
            </a:r>
            <a:endParaRPr lang="en-GB" dirty="0"/>
          </a:p>
        </p:txBody>
      </p:sp>
      <p:sp>
        <p:nvSpPr>
          <p:cNvPr id="6" name="Action Button: Home 5">
            <a:hlinkClick r:id="rId2" action="ppaction://hlinksldjump" highlightClick="1"/>
          </p:cNvPr>
          <p:cNvSpPr/>
          <p:nvPr/>
        </p:nvSpPr>
        <p:spPr>
          <a:xfrm>
            <a:off x="10144792" y="506698"/>
            <a:ext cx="1042416" cy="1042416"/>
          </a:xfrm>
          <a:prstGeom prst="actionButtonHome">
            <a:avLst/>
          </a:prstGeom>
          <a:solidFill>
            <a:srgbClr val="2D92A8"/>
          </a:solidFill>
          <a:ln>
            <a:solidFill>
              <a:srgbClr val="68C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ack or Previous 6">
            <a:hlinkClick r:id="" action="ppaction://hlinkshowjump?jump=previousslide" highlightClick="1"/>
          </p:cNvPr>
          <p:cNvSpPr/>
          <p:nvPr/>
        </p:nvSpPr>
        <p:spPr>
          <a:xfrm>
            <a:off x="233793" y="6283388"/>
            <a:ext cx="540328" cy="447262"/>
          </a:xfrm>
          <a:prstGeom prst="actionButtonBackPrevious">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Forward or Next 7">
            <a:hlinkClick r:id="" action="ppaction://hlinkshowjump?jump=nextslide" highlightClick="1"/>
          </p:cNvPr>
          <p:cNvSpPr/>
          <p:nvPr/>
        </p:nvSpPr>
        <p:spPr>
          <a:xfrm>
            <a:off x="931718" y="6286698"/>
            <a:ext cx="491838" cy="443952"/>
          </a:xfrm>
          <a:prstGeom prst="actionButtonForwardNext">
            <a:avLst/>
          </a:prstGeom>
          <a:solidFill>
            <a:srgbClr val="86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1723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FF00FF"/>
      </a:accent1>
      <a:accent2>
        <a:srgbClr val="38B6B1"/>
      </a:accent2>
      <a:accent3>
        <a:srgbClr val="FFC22B"/>
      </a:accent3>
      <a:accent4>
        <a:srgbClr val="730000"/>
      </a:accent4>
      <a:accent5>
        <a:srgbClr val="6BFFE0"/>
      </a:accent5>
      <a:accent6>
        <a:srgbClr val="69FF1C"/>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1455</TotalTime>
  <Words>3548</Words>
  <Application>Microsoft Office PowerPoint</Application>
  <PresentationFormat>Widescreen</PresentationFormat>
  <Paragraphs>368</Paragraphs>
  <Slides>88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88</vt:i4>
      </vt:variant>
    </vt:vector>
  </HeadingPairs>
  <TitlesOfParts>
    <vt:vector size="93" baseType="lpstr">
      <vt:lpstr>Arial</vt:lpstr>
      <vt:lpstr>Calibri</vt:lpstr>
      <vt:lpstr>Calibri Light</vt:lpstr>
      <vt:lpstr>Office Theme</vt:lpstr>
      <vt:lpstr>Custom Design</vt:lpstr>
      <vt:lpstr>(Name) </vt:lpstr>
      <vt:lpstr>Acknowledgements</vt:lpstr>
      <vt:lpstr>How to use this passport</vt:lpstr>
      <vt:lpstr>PowerPoint Presentation</vt:lpstr>
      <vt:lpstr>CONTENTS</vt:lpstr>
      <vt:lpstr>Me </vt:lpstr>
      <vt:lpstr>Who am I? </vt:lpstr>
      <vt:lpstr>Who am I? </vt:lpstr>
      <vt:lpstr>Important things you need to know </vt:lpstr>
      <vt:lpstr>Important things you need to know </vt:lpstr>
      <vt:lpstr>Things that make me happy</vt:lpstr>
      <vt:lpstr>Things that make me happy</vt:lpstr>
      <vt:lpstr>Things that make me unhappy</vt:lpstr>
      <vt:lpstr>Things that make me unhappy</vt:lpstr>
      <vt:lpstr>My family and friends</vt:lpstr>
      <vt:lpstr>My family and friends</vt:lpstr>
      <vt:lpstr>How I communicate </vt:lpstr>
      <vt:lpstr>When I am feeling…………</vt:lpstr>
      <vt:lpstr>When I am feeling…………</vt:lpstr>
      <vt:lpstr>When I want or need something</vt:lpstr>
      <vt:lpstr>When I want or need something</vt:lpstr>
      <vt:lpstr>When I am in pain or distress</vt:lpstr>
      <vt:lpstr>When I am in pain or distress</vt:lpstr>
      <vt:lpstr>Getting to know me</vt:lpstr>
      <vt:lpstr>Getting to know me</vt:lpstr>
      <vt:lpstr>Watch me communicate</vt:lpstr>
      <vt:lpstr>Watch me communicate</vt:lpstr>
      <vt:lpstr>How to support me</vt:lpstr>
      <vt:lpstr>Postural Care</vt:lpstr>
      <vt:lpstr>My posture</vt:lpstr>
      <vt:lpstr>My posture</vt:lpstr>
      <vt:lpstr>My body shape</vt:lpstr>
      <vt:lpstr>My body shape</vt:lpstr>
      <vt:lpstr>My body</vt:lpstr>
      <vt:lpstr>My body</vt:lpstr>
      <vt:lpstr>My body</vt:lpstr>
      <vt:lpstr>My body</vt:lpstr>
      <vt:lpstr>What are my postural care goals</vt:lpstr>
      <vt:lpstr>What are my postural care goals</vt:lpstr>
      <vt:lpstr>How I feel about my assistive technology/equipment</vt:lpstr>
      <vt:lpstr>How I feel about my assistive technology/equipment</vt:lpstr>
      <vt:lpstr>When I am lying down</vt:lpstr>
      <vt:lpstr>When I am lying down</vt:lpstr>
      <vt:lpstr>When I am lying down</vt:lpstr>
      <vt:lpstr>When I am lying down</vt:lpstr>
      <vt:lpstr>When I am lying down</vt:lpstr>
      <vt:lpstr>When I am lying down</vt:lpstr>
      <vt:lpstr>When I am lying down</vt:lpstr>
      <vt:lpstr>When I am lying down</vt:lpstr>
      <vt:lpstr>When I am lying down</vt:lpstr>
      <vt:lpstr>When I am lying down</vt:lpstr>
      <vt:lpstr>When I am lying down</vt:lpstr>
      <vt:lpstr>When I am lying down</vt:lpstr>
      <vt:lpstr>When I am lying down</vt:lpstr>
      <vt:lpstr>When I am lying down</vt:lpstr>
      <vt:lpstr>Changes of position</vt:lpstr>
      <vt:lpstr>Changes of position</vt:lpstr>
      <vt:lpstr>My safety when I am lying down</vt:lpstr>
      <vt:lpstr>My safety when I am lying down</vt:lpstr>
      <vt:lpstr>How I lie is how I sit</vt:lpstr>
      <vt:lpstr>How I lie is how I sit</vt:lpstr>
      <vt:lpstr>Sitting</vt:lpstr>
      <vt:lpstr>My body in sitting: What is the shape of my life box?  My life box is the shape  between my lower ribs and my pelvis from the front. </vt:lpstr>
      <vt:lpstr>When I am sitting- The assistive technology/equipment</vt:lpstr>
      <vt:lpstr>When I am sitting- The assistive technology/equipment</vt:lpstr>
      <vt:lpstr>When I am sitting</vt:lpstr>
      <vt:lpstr>When I am sitting</vt:lpstr>
      <vt:lpstr>When I am sitting – additional support</vt:lpstr>
      <vt:lpstr>When I am sitting – additional support</vt:lpstr>
      <vt:lpstr>When I am sitting – my head </vt:lpstr>
      <vt:lpstr>When I am sitting – my head </vt:lpstr>
      <vt:lpstr>When I am sitting – my legs</vt:lpstr>
      <vt:lpstr>When I am sitting – my legs</vt:lpstr>
      <vt:lpstr>When I am sitting – my feet</vt:lpstr>
      <vt:lpstr>When I am sitting – my feet</vt:lpstr>
      <vt:lpstr>When I am sitting – at school</vt:lpstr>
      <vt:lpstr>When I am sitting – at school</vt:lpstr>
      <vt:lpstr>When I am sitting - Transfers</vt:lpstr>
      <vt:lpstr>When I am sitting - Transfers</vt:lpstr>
      <vt:lpstr>When I am standing</vt:lpstr>
      <vt:lpstr>When I am standing</vt:lpstr>
      <vt:lpstr>How you know I am uncomfortable</vt:lpstr>
      <vt:lpstr>How you know I am uncomfortable</vt:lpstr>
      <vt:lpstr>My progress</vt:lpstr>
      <vt:lpstr>My progress</vt:lpstr>
      <vt:lpstr>People who help me</vt:lpstr>
      <vt:lpstr>People who help 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Marie Glasby | Changing Our Lives</dc:creator>
  <cp:lastModifiedBy>Anne Marie Glasby | Changing Our Lives</cp:lastModifiedBy>
  <cp:revision>650</cp:revision>
  <dcterms:created xsi:type="dcterms:W3CDTF">2020-11-10T11:28:39Z</dcterms:created>
  <dcterms:modified xsi:type="dcterms:W3CDTF">2021-03-30T10:21:07Z</dcterms:modified>
</cp:coreProperties>
</file>